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6.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7.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8.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9.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10.xml" ContentType="application/vnd.openxmlformats-officedocument.them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6" r:id="rId3"/>
    <p:sldMasterId id="2147483700" r:id="rId4"/>
    <p:sldMasterId id="2147483728" r:id="rId5"/>
    <p:sldMasterId id="2147483756" r:id="rId6"/>
    <p:sldMasterId id="2147483770" r:id="rId7"/>
    <p:sldMasterId id="2147483784" r:id="rId8"/>
    <p:sldMasterId id="2147483798" r:id="rId9"/>
    <p:sldMasterId id="2147483812" r:id="rId10"/>
    <p:sldMasterId id="2147483826" r:id="rId11"/>
  </p:sldMasterIdLst>
  <p:notesMasterIdLst>
    <p:notesMasterId r:id="rId62"/>
  </p:notesMasterIdLst>
  <p:handoutMasterIdLst>
    <p:handoutMasterId r:id="rId63"/>
  </p:handoutMasterIdLst>
  <p:sldIdLst>
    <p:sldId id="256" r:id="rId12"/>
    <p:sldId id="265" r:id="rId13"/>
    <p:sldId id="262" r:id="rId14"/>
    <p:sldId id="274" r:id="rId15"/>
    <p:sldId id="312" r:id="rId16"/>
    <p:sldId id="319" r:id="rId17"/>
    <p:sldId id="276" r:id="rId18"/>
    <p:sldId id="326" r:id="rId19"/>
    <p:sldId id="299" r:id="rId20"/>
    <p:sldId id="321" r:id="rId21"/>
    <p:sldId id="295" r:id="rId22"/>
    <p:sldId id="296" r:id="rId23"/>
    <p:sldId id="311" r:id="rId24"/>
    <p:sldId id="267" r:id="rId25"/>
    <p:sldId id="310" r:id="rId26"/>
    <p:sldId id="268" r:id="rId27"/>
    <p:sldId id="270" r:id="rId28"/>
    <p:sldId id="289" r:id="rId29"/>
    <p:sldId id="290" r:id="rId30"/>
    <p:sldId id="308" r:id="rId31"/>
    <p:sldId id="263" r:id="rId32"/>
    <p:sldId id="293" r:id="rId33"/>
    <p:sldId id="292" r:id="rId34"/>
    <p:sldId id="282" r:id="rId35"/>
    <p:sldId id="273" r:id="rId36"/>
    <p:sldId id="264" r:id="rId37"/>
    <p:sldId id="307" r:id="rId38"/>
    <p:sldId id="329" r:id="rId39"/>
    <p:sldId id="298" r:id="rId40"/>
    <p:sldId id="302" r:id="rId41"/>
    <p:sldId id="304" r:id="rId42"/>
    <p:sldId id="305" r:id="rId43"/>
    <p:sldId id="294" r:id="rId44"/>
    <p:sldId id="272" r:id="rId45"/>
    <p:sldId id="286" r:id="rId46"/>
    <p:sldId id="317" r:id="rId47"/>
    <p:sldId id="287" r:id="rId48"/>
    <p:sldId id="315" r:id="rId49"/>
    <p:sldId id="314" r:id="rId50"/>
    <p:sldId id="313" r:id="rId51"/>
    <p:sldId id="328" r:id="rId52"/>
    <p:sldId id="316" r:id="rId53"/>
    <p:sldId id="283" r:id="rId54"/>
    <p:sldId id="277" r:id="rId55"/>
    <p:sldId id="280" r:id="rId56"/>
    <p:sldId id="279" r:id="rId57"/>
    <p:sldId id="278" r:id="rId58"/>
    <p:sldId id="322" r:id="rId59"/>
    <p:sldId id="318" r:id="rId60"/>
    <p:sldId id="327" r:id="rId61"/>
  </p:sldIdLst>
  <p:sldSz cx="9144000" cy="6858000" type="screen4x3"/>
  <p:notesSz cx="6811963" cy="99425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B1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938" autoAdjust="0"/>
    <p:restoredTop sz="81707" autoAdjust="0"/>
  </p:normalViewPr>
  <p:slideViewPr>
    <p:cSldViewPr>
      <p:cViewPr varScale="1">
        <p:scale>
          <a:sx n="33" d="100"/>
          <a:sy n="33" d="100"/>
        </p:scale>
        <p:origin x="32" y="220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61" Type="http://schemas.openxmlformats.org/officeDocument/2006/relationships/slide" Target="slides/slide50.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0.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tableStyles" Target="tableStyle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952270" cy="497363"/>
          </a:xfrm>
          <a:prstGeom prst="rect">
            <a:avLst/>
          </a:prstGeom>
        </p:spPr>
        <p:txBody>
          <a:bodyPr vert="horz" lIns="90853" tIns="45426" rIns="90853" bIns="45426" rtlCol="0"/>
          <a:lstStyle>
            <a:lvl1pPr algn="l">
              <a:defRPr sz="1200"/>
            </a:lvl1pPr>
          </a:lstStyle>
          <a:p>
            <a:endParaRPr lang="en-GB"/>
          </a:p>
        </p:txBody>
      </p:sp>
      <p:sp>
        <p:nvSpPr>
          <p:cNvPr id="3" name="Date Placeholder 2"/>
          <p:cNvSpPr>
            <a:spLocks noGrp="1"/>
          </p:cNvSpPr>
          <p:nvPr>
            <p:ph type="dt" sz="quarter" idx="1"/>
          </p:nvPr>
        </p:nvSpPr>
        <p:spPr>
          <a:xfrm>
            <a:off x="3858119" y="1"/>
            <a:ext cx="2952270" cy="497363"/>
          </a:xfrm>
          <a:prstGeom prst="rect">
            <a:avLst/>
          </a:prstGeom>
        </p:spPr>
        <p:txBody>
          <a:bodyPr vert="horz" lIns="90853" tIns="45426" rIns="90853" bIns="45426" rtlCol="0"/>
          <a:lstStyle>
            <a:lvl1pPr algn="r">
              <a:defRPr sz="1200"/>
            </a:lvl1pPr>
          </a:lstStyle>
          <a:p>
            <a:fld id="{BA0FEEDA-F07C-499F-BF70-79AE55BFDA2C}" type="datetimeFigureOut">
              <a:rPr lang="en-GB" smtClean="0"/>
              <a:t>13/02/2021</a:t>
            </a:fld>
            <a:endParaRPr lang="en-GB"/>
          </a:p>
        </p:txBody>
      </p:sp>
      <p:sp>
        <p:nvSpPr>
          <p:cNvPr id="4" name="Footer Placeholder 3"/>
          <p:cNvSpPr>
            <a:spLocks noGrp="1"/>
          </p:cNvSpPr>
          <p:nvPr>
            <p:ph type="ftr" sz="quarter" idx="2"/>
          </p:nvPr>
        </p:nvSpPr>
        <p:spPr>
          <a:xfrm>
            <a:off x="2" y="9443572"/>
            <a:ext cx="2952270" cy="497362"/>
          </a:xfrm>
          <a:prstGeom prst="rect">
            <a:avLst/>
          </a:prstGeom>
        </p:spPr>
        <p:txBody>
          <a:bodyPr vert="horz" lIns="90853" tIns="45426" rIns="90853" bIns="45426" rtlCol="0" anchor="b"/>
          <a:lstStyle>
            <a:lvl1pPr algn="l">
              <a:defRPr sz="1200"/>
            </a:lvl1pPr>
          </a:lstStyle>
          <a:p>
            <a:endParaRPr lang="en-GB"/>
          </a:p>
        </p:txBody>
      </p:sp>
      <p:sp>
        <p:nvSpPr>
          <p:cNvPr id="5" name="Slide Number Placeholder 4"/>
          <p:cNvSpPr>
            <a:spLocks noGrp="1"/>
          </p:cNvSpPr>
          <p:nvPr>
            <p:ph type="sldNum" sz="quarter" idx="3"/>
          </p:nvPr>
        </p:nvSpPr>
        <p:spPr>
          <a:xfrm>
            <a:off x="3858119" y="9443572"/>
            <a:ext cx="2952270" cy="497362"/>
          </a:xfrm>
          <a:prstGeom prst="rect">
            <a:avLst/>
          </a:prstGeom>
        </p:spPr>
        <p:txBody>
          <a:bodyPr vert="horz" lIns="90853" tIns="45426" rIns="90853" bIns="45426" rtlCol="0" anchor="b"/>
          <a:lstStyle>
            <a:lvl1pPr algn="r">
              <a:defRPr sz="1200"/>
            </a:lvl1pPr>
          </a:lstStyle>
          <a:p>
            <a:fld id="{A32A076C-C4C6-47EE-8063-6F7396607A4F}" type="slidenum">
              <a:rPr lang="en-GB" smtClean="0"/>
              <a:t>‹#›</a:t>
            </a:fld>
            <a:endParaRPr lang="en-GB"/>
          </a:p>
        </p:txBody>
      </p:sp>
    </p:spTree>
    <p:extLst>
      <p:ext uri="{BB962C8B-B14F-4D97-AF65-F5344CB8AC3E}">
        <p14:creationId xmlns:p14="http://schemas.microsoft.com/office/powerpoint/2010/main" val="2056267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851" cy="497125"/>
          </a:xfrm>
          <a:prstGeom prst="rect">
            <a:avLst/>
          </a:prstGeom>
        </p:spPr>
        <p:txBody>
          <a:bodyPr vert="horz" lIns="95722" tIns="47861" rIns="95722" bIns="47861" rtlCol="0"/>
          <a:lstStyle>
            <a:lvl1pPr algn="l">
              <a:defRPr sz="1300"/>
            </a:lvl1pPr>
          </a:lstStyle>
          <a:p>
            <a:endParaRPr lang="en-GB"/>
          </a:p>
        </p:txBody>
      </p:sp>
      <p:sp>
        <p:nvSpPr>
          <p:cNvPr id="3" name="Date Placeholder 2"/>
          <p:cNvSpPr>
            <a:spLocks noGrp="1"/>
          </p:cNvSpPr>
          <p:nvPr>
            <p:ph type="dt" idx="1"/>
          </p:nvPr>
        </p:nvSpPr>
        <p:spPr>
          <a:xfrm>
            <a:off x="3858537" y="0"/>
            <a:ext cx="2951851" cy="497125"/>
          </a:xfrm>
          <a:prstGeom prst="rect">
            <a:avLst/>
          </a:prstGeom>
        </p:spPr>
        <p:txBody>
          <a:bodyPr vert="horz" lIns="95722" tIns="47861" rIns="95722" bIns="47861" rtlCol="0"/>
          <a:lstStyle>
            <a:lvl1pPr algn="r">
              <a:defRPr sz="1300"/>
            </a:lvl1pPr>
          </a:lstStyle>
          <a:p>
            <a:fld id="{F1E97F38-4D3D-44A9-BD0F-67D57C570018}" type="datetimeFigureOut">
              <a:rPr lang="en-GB" smtClean="0"/>
              <a:t>13/02/2021</a:t>
            </a:fld>
            <a:endParaRPr lang="en-GB"/>
          </a:p>
        </p:txBody>
      </p:sp>
      <p:sp>
        <p:nvSpPr>
          <p:cNvPr id="4" name="Slide Image Placeholder 3"/>
          <p:cNvSpPr>
            <a:spLocks noGrp="1" noRot="1" noChangeAspect="1"/>
          </p:cNvSpPr>
          <p:nvPr>
            <p:ph type="sldImg" idx="2"/>
          </p:nvPr>
        </p:nvSpPr>
        <p:spPr>
          <a:xfrm>
            <a:off x="920750" y="744538"/>
            <a:ext cx="4970463" cy="3729037"/>
          </a:xfrm>
          <a:prstGeom prst="rect">
            <a:avLst/>
          </a:prstGeom>
          <a:noFill/>
          <a:ln w="12700">
            <a:solidFill>
              <a:prstClr val="black"/>
            </a:solidFill>
          </a:ln>
        </p:spPr>
        <p:txBody>
          <a:bodyPr vert="horz" lIns="95722" tIns="47861" rIns="95722" bIns="47861" rtlCol="0" anchor="ctr"/>
          <a:lstStyle/>
          <a:p>
            <a:endParaRPr lang="en-GB"/>
          </a:p>
        </p:txBody>
      </p:sp>
      <p:sp>
        <p:nvSpPr>
          <p:cNvPr id="5" name="Notes Placeholder 4"/>
          <p:cNvSpPr>
            <a:spLocks noGrp="1"/>
          </p:cNvSpPr>
          <p:nvPr>
            <p:ph type="body" sz="quarter" idx="3"/>
          </p:nvPr>
        </p:nvSpPr>
        <p:spPr>
          <a:xfrm>
            <a:off x="681197" y="4722694"/>
            <a:ext cx="5449570" cy="4474131"/>
          </a:xfrm>
          <a:prstGeom prst="rect">
            <a:avLst/>
          </a:prstGeom>
        </p:spPr>
        <p:txBody>
          <a:bodyPr vert="horz" lIns="95722" tIns="47861" rIns="95722" bIns="4786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3663"/>
            <a:ext cx="2951851" cy="497125"/>
          </a:xfrm>
          <a:prstGeom prst="rect">
            <a:avLst/>
          </a:prstGeom>
        </p:spPr>
        <p:txBody>
          <a:bodyPr vert="horz" lIns="95722" tIns="47861" rIns="95722" bIns="47861" rtlCol="0" anchor="b"/>
          <a:lstStyle>
            <a:lvl1pPr algn="l">
              <a:defRPr sz="1300"/>
            </a:lvl1pPr>
          </a:lstStyle>
          <a:p>
            <a:endParaRPr lang="en-GB"/>
          </a:p>
        </p:txBody>
      </p:sp>
      <p:sp>
        <p:nvSpPr>
          <p:cNvPr id="7" name="Slide Number Placeholder 6"/>
          <p:cNvSpPr>
            <a:spLocks noGrp="1"/>
          </p:cNvSpPr>
          <p:nvPr>
            <p:ph type="sldNum" sz="quarter" idx="5"/>
          </p:nvPr>
        </p:nvSpPr>
        <p:spPr>
          <a:xfrm>
            <a:off x="3858537" y="9443663"/>
            <a:ext cx="2951851" cy="497125"/>
          </a:xfrm>
          <a:prstGeom prst="rect">
            <a:avLst/>
          </a:prstGeom>
        </p:spPr>
        <p:txBody>
          <a:bodyPr vert="horz" lIns="95722" tIns="47861" rIns="95722" bIns="47861" rtlCol="0" anchor="b"/>
          <a:lstStyle>
            <a:lvl1pPr algn="r">
              <a:defRPr sz="1300"/>
            </a:lvl1pPr>
          </a:lstStyle>
          <a:p>
            <a:fld id="{44675885-3D39-4F32-A5AC-9EC1F94D385E}" type="slidenum">
              <a:rPr lang="en-GB" smtClean="0"/>
              <a:t>‹#›</a:t>
            </a:fld>
            <a:endParaRPr lang="en-GB"/>
          </a:p>
        </p:txBody>
      </p:sp>
    </p:spTree>
    <p:extLst>
      <p:ext uri="{BB962C8B-B14F-4D97-AF65-F5344CB8AC3E}">
        <p14:creationId xmlns:p14="http://schemas.microsoft.com/office/powerpoint/2010/main" val="23142233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7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27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38079" indent="-283876">
              <a:defRPr sz="2400">
                <a:solidFill>
                  <a:schemeClr val="tx1"/>
                </a:solidFill>
                <a:latin typeface="Arial" charset="0"/>
                <a:ea typeface="ＭＳ Ｐゴシック" pitchFamily="34" charset="-128"/>
              </a:defRPr>
            </a:lvl2pPr>
            <a:lvl3pPr marL="1135505" indent="-227100">
              <a:defRPr sz="2400">
                <a:solidFill>
                  <a:schemeClr val="tx1"/>
                </a:solidFill>
                <a:latin typeface="Arial" charset="0"/>
                <a:ea typeface="ＭＳ Ｐゴシック" pitchFamily="34" charset="-128"/>
              </a:defRPr>
            </a:lvl3pPr>
            <a:lvl4pPr marL="1589707" indent="-227100">
              <a:defRPr sz="2400">
                <a:solidFill>
                  <a:schemeClr val="tx1"/>
                </a:solidFill>
                <a:latin typeface="Arial" charset="0"/>
                <a:ea typeface="ＭＳ Ｐゴシック" pitchFamily="34" charset="-128"/>
              </a:defRPr>
            </a:lvl4pPr>
            <a:lvl5pPr marL="2043910" indent="-227100">
              <a:defRPr sz="2400">
                <a:solidFill>
                  <a:schemeClr val="tx1"/>
                </a:solidFill>
                <a:latin typeface="Arial" charset="0"/>
                <a:ea typeface="ＭＳ Ｐゴシック" pitchFamily="34" charset="-128"/>
              </a:defRPr>
            </a:lvl5pPr>
            <a:lvl6pPr marL="2498111" indent="-227100" eaLnBrk="0" fontAlgn="base" hangingPunct="0">
              <a:spcBef>
                <a:spcPct val="0"/>
              </a:spcBef>
              <a:spcAft>
                <a:spcPct val="0"/>
              </a:spcAft>
              <a:defRPr sz="2400">
                <a:solidFill>
                  <a:schemeClr val="tx1"/>
                </a:solidFill>
                <a:latin typeface="Arial" charset="0"/>
                <a:ea typeface="ＭＳ Ｐゴシック" pitchFamily="34" charset="-128"/>
              </a:defRPr>
            </a:lvl6pPr>
            <a:lvl7pPr marL="2952313" indent="-227100" eaLnBrk="0" fontAlgn="base" hangingPunct="0">
              <a:spcBef>
                <a:spcPct val="0"/>
              </a:spcBef>
              <a:spcAft>
                <a:spcPct val="0"/>
              </a:spcAft>
              <a:defRPr sz="2400">
                <a:solidFill>
                  <a:schemeClr val="tx1"/>
                </a:solidFill>
                <a:latin typeface="Arial" charset="0"/>
                <a:ea typeface="ＭＳ Ｐゴシック" pitchFamily="34" charset="-128"/>
              </a:defRPr>
            </a:lvl7pPr>
            <a:lvl8pPr marL="3406515" indent="-227100" eaLnBrk="0" fontAlgn="base" hangingPunct="0">
              <a:spcBef>
                <a:spcPct val="0"/>
              </a:spcBef>
              <a:spcAft>
                <a:spcPct val="0"/>
              </a:spcAft>
              <a:defRPr sz="2400">
                <a:solidFill>
                  <a:schemeClr val="tx1"/>
                </a:solidFill>
                <a:latin typeface="Arial" charset="0"/>
                <a:ea typeface="ＭＳ Ｐゴシック" pitchFamily="34" charset="-128"/>
              </a:defRPr>
            </a:lvl8pPr>
            <a:lvl9pPr marL="3860717" indent="-227100" eaLnBrk="0" fontAlgn="base" hangingPunct="0">
              <a:spcBef>
                <a:spcPct val="0"/>
              </a:spcBef>
              <a:spcAft>
                <a:spcPct val="0"/>
              </a:spcAft>
              <a:defRPr sz="2400">
                <a:solidFill>
                  <a:schemeClr val="tx1"/>
                </a:solidFill>
                <a:latin typeface="Arial" charset="0"/>
                <a:ea typeface="ＭＳ Ｐゴシック" pitchFamily="34" charset="-128"/>
              </a:defRPr>
            </a:lvl9pPr>
          </a:lstStyle>
          <a:p>
            <a:fld id="{268918DD-605C-4935-8802-A1F349390B7F}" type="slidenum">
              <a:rPr lang="en-US" altLang="en-US" sz="1200">
                <a:solidFill>
                  <a:prstClr val="black"/>
                </a:solidFill>
              </a:rPr>
              <a:pPr/>
              <a:t>11</a:t>
            </a:fld>
            <a:endParaRPr lang="en-US" altLang="en-US" sz="120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8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28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38079" indent="-283876">
              <a:defRPr sz="2400">
                <a:solidFill>
                  <a:schemeClr val="tx1"/>
                </a:solidFill>
                <a:latin typeface="Arial" charset="0"/>
                <a:ea typeface="ＭＳ Ｐゴシック" pitchFamily="34" charset="-128"/>
              </a:defRPr>
            </a:lvl2pPr>
            <a:lvl3pPr marL="1135505" indent="-227100">
              <a:defRPr sz="2400">
                <a:solidFill>
                  <a:schemeClr val="tx1"/>
                </a:solidFill>
                <a:latin typeface="Arial" charset="0"/>
                <a:ea typeface="ＭＳ Ｐゴシック" pitchFamily="34" charset="-128"/>
              </a:defRPr>
            </a:lvl3pPr>
            <a:lvl4pPr marL="1589707" indent="-227100">
              <a:defRPr sz="2400">
                <a:solidFill>
                  <a:schemeClr val="tx1"/>
                </a:solidFill>
                <a:latin typeface="Arial" charset="0"/>
                <a:ea typeface="ＭＳ Ｐゴシック" pitchFamily="34" charset="-128"/>
              </a:defRPr>
            </a:lvl4pPr>
            <a:lvl5pPr marL="2043910" indent="-227100">
              <a:defRPr sz="2400">
                <a:solidFill>
                  <a:schemeClr val="tx1"/>
                </a:solidFill>
                <a:latin typeface="Arial" charset="0"/>
                <a:ea typeface="ＭＳ Ｐゴシック" pitchFamily="34" charset="-128"/>
              </a:defRPr>
            </a:lvl5pPr>
            <a:lvl6pPr marL="2498111" indent="-227100" eaLnBrk="0" fontAlgn="base" hangingPunct="0">
              <a:spcBef>
                <a:spcPct val="0"/>
              </a:spcBef>
              <a:spcAft>
                <a:spcPct val="0"/>
              </a:spcAft>
              <a:defRPr sz="2400">
                <a:solidFill>
                  <a:schemeClr val="tx1"/>
                </a:solidFill>
                <a:latin typeface="Arial" charset="0"/>
                <a:ea typeface="ＭＳ Ｐゴシック" pitchFamily="34" charset="-128"/>
              </a:defRPr>
            </a:lvl6pPr>
            <a:lvl7pPr marL="2952313" indent="-227100" eaLnBrk="0" fontAlgn="base" hangingPunct="0">
              <a:spcBef>
                <a:spcPct val="0"/>
              </a:spcBef>
              <a:spcAft>
                <a:spcPct val="0"/>
              </a:spcAft>
              <a:defRPr sz="2400">
                <a:solidFill>
                  <a:schemeClr val="tx1"/>
                </a:solidFill>
                <a:latin typeface="Arial" charset="0"/>
                <a:ea typeface="ＭＳ Ｐゴシック" pitchFamily="34" charset="-128"/>
              </a:defRPr>
            </a:lvl7pPr>
            <a:lvl8pPr marL="3406515" indent="-227100" eaLnBrk="0" fontAlgn="base" hangingPunct="0">
              <a:spcBef>
                <a:spcPct val="0"/>
              </a:spcBef>
              <a:spcAft>
                <a:spcPct val="0"/>
              </a:spcAft>
              <a:defRPr sz="2400">
                <a:solidFill>
                  <a:schemeClr val="tx1"/>
                </a:solidFill>
                <a:latin typeface="Arial" charset="0"/>
                <a:ea typeface="ＭＳ Ｐゴシック" pitchFamily="34" charset="-128"/>
              </a:defRPr>
            </a:lvl8pPr>
            <a:lvl9pPr marL="3860717" indent="-227100" eaLnBrk="0" fontAlgn="base" hangingPunct="0">
              <a:spcBef>
                <a:spcPct val="0"/>
              </a:spcBef>
              <a:spcAft>
                <a:spcPct val="0"/>
              </a:spcAft>
              <a:defRPr sz="2400">
                <a:solidFill>
                  <a:schemeClr val="tx1"/>
                </a:solidFill>
                <a:latin typeface="Arial" charset="0"/>
                <a:ea typeface="ＭＳ Ｐゴシック" pitchFamily="34" charset="-128"/>
              </a:defRPr>
            </a:lvl9pPr>
          </a:lstStyle>
          <a:p>
            <a:fld id="{7EAC8F1F-DBE8-4DAB-B6ED-21AEF8044D38}" type="slidenum">
              <a:rPr lang="en-US" altLang="en-US" sz="1200">
                <a:solidFill>
                  <a:prstClr val="black"/>
                </a:solidFill>
              </a:rPr>
              <a:pPr/>
              <a:t>12</a:t>
            </a:fld>
            <a:endParaRPr lang="en-US" altLang="en-US" sz="120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1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11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38079" indent="-283876">
              <a:defRPr sz="2400">
                <a:solidFill>
                  <a:schemeClr val="tx1"/>
                </a:solidFill>
                <a:latin typeface="Arial" charset="0"/>
                <a:ea typeface="ＭＳ Ｐゴシック" pitchFamily="34" charset="-128"/>
              </a:defRPr>
            </a:lvl2pPr>
            <a:lvl3pPr marL="1135505" indent="-227100">
              <a:defRPr sz="2400">
                <a:solidFill>
                  <a:schemeClr val="tx1"/>
                </a:solidFill>
                <a:latin typeface="Arial" charset="0"/>
                <a:ea typeface="ＭＳ Ｐゴシック" pitchFamily="34" charset="-128"/>
              </a:defRPr>
            </a:lvl3pPr>
            <a:lvl4pPr marL="1589707" indent="-227100">
              <a:defRPr sz="2400">
                <a:solidFill>
                  <a:schemeClr val="tx1"/>
                </a:solidFill>
                <a:latin typeface="Arial" charset="0"/>
                <a:ea typeface="ＭＳ Ｐゴシック" pitchFamily="34" charset="-128"/>
              </a:defRPr>
            </a:lvl4pPr>
            <a:lvl5pPr marL="2043910" indent="-227100">
              <a:defRPr sz="2400">
                <a:solidFill>
                  <a:schemeClr val="tx1"/>
                </a:solidFill>
                <a:latin typeface="Arial" charset="0"/>
                <a:ea typeface="ＭＳ Ｐゴシック" pitchFamily="34" charset="-128"/>
              </a:defRPr>
            </a:lvl5pPr>
            <a:lvl6pPr marL="2498111" indent="-227100" eaLnBrk="0" fontAlgn="base" hangingPunct="0">
              <a:spcBef>
                <a:spcPct val="0"/>
              </a:spcBef>
              <a:spcAft>
                <a:spcPct val="0"/>
              </a:spcAft>
              <a:defRPr sz="2400">
                <a:solidFill>
                  <a:schemeClr val="tx1"/>
                </a:solidFill>
                <a:latin typeface="Arial" charset="0"/>
                <a:ea typeface="ＭＳ Ｐゴシック" pitchFamily="34" charset="-128"/>
              </a:defRPr>
            </a:lvl6pPr>
            <a:lvl7pPr marL="2952313" indent="-227100" eaLnBrk="0" fontAlgn="base" hangingPunct="0">
              <a:spcBef>
                <a:spcPct val="0"/>
              </a:spcBef>
              <a:spcAft>
                <a:spcPct val="0"/>
              </a:spcAft>
              <a:defRPr sz="2400">
                <a:solidFill>
                  <a:schemeClr val="tx1"/>
                </a:solidFill>
                <a:latin typeface="Arial" charset="0"/>
                <a:ea typeface="ＭＳ Ｐゴシック" pitchFamily="34" charset="-128"/>
              </a:defRPr>
            </a:lvl7pPr>
            <a:lvl8pPr marL="3406515" indent="-227100" eaLnBrk="0" fontAlgn="base" hangingPunct="0">
              <a:spcBef>
                <a:spcPct val="0"/>
              </a:spcBef>
              <a:spcAft>
                <a:spcPct val="0"/>
              </a:spcAft>
              <a:defRPr sz="2400">
                <a:solidFill>
                  <a:schemeClr val="tx1"/>
                </a:solidFill>
                <a:latin typeface="Arial" charset="0"/>
                <a:ea typeface="ＭＳ Ｐゴシック" pitchFamily="34" charset="-128"/>
              </a:defRPr>
            </a:lvl8pPr>
            <a:lvl9pPr marL="3860717" indent="-227100" eaLnBrk="0" fontAlgn="base" hangingPunct="0">
              <a:spcBef>
                <a:spcPct val="0"/>
              </a:spcBef>
              <a:spcAft>
                <a:spcPct val="0"/>
              </a:spcAft>
              <a:defRPr sz="2400">
                <a:solidFill>
                  <a:schemeClr val="tx1"/>
                </a:solidFill>
                <a:latin typeface="Arial" charset="0"/>
                <a:ea typeface="ＭＳ Ｐゴシック" pitchFamily="34" charset="-128"/>
              </a:defRPr>
            </a:lvl9pPr>
          </a:lstStyle>
          <a:p>
            <a:fld id="{50BA2D72-A302-4708-A95C-0ED41FF1CE99}" type="slidenum">
              <a:rPr lang="en-US" altLang="en-US" sz="1200">
                <a:solidFill>
                  <a:prstClr val="black"/>
                </a:solidFill>
              </a:rPr>
              <a:pPr/>
              <a:t>19</a:t>
            </a:fld>
            <a:endParaRPr lang="en-US" altLang="en-US" sz="120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4675885-3D39-4F32-A5AC-9EC1F94D385E}" type="slidenum">
              <a:rPr lang="en-GB" smtClean="0"/>
              <a:t>28</a:t>
            </a:fld>
            <a:endParaRPr lang="en-GB"/>
          </a:p>
        </p:txBody>
      </p:sp>
    </p:spTree>
    <p:extLst>
      <p:ext uri="{BB962C8B-B14F-4D97-AF65-F5344CB8AC3E}">
        <p14:creationId xmlns:p14="http://schemas.microsoft.com/office/powerpoint/2010/main" val="2382795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9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29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38079" indent="-283876">
              <a:defRPr sz="2400">
                <a:solidFill>
                  <a:schemeClr val="tx1"/>
                </a:solidFill>
                <a:latin typeface="Arial" charset="0"/>
                <a:ea typeface="ＭＳ Ｐゴシック" pitchFamily="34" charset="-128"/>
              </a:defRPr>
            </a:lvl2pPr>
            <a:lvl3pPr marL="1135505" indent="-227100">
              <a:defRPr sz="2400">
                <a:solidFill>
                  <a:schemeClr val="tx1"/>
                </a:solidFill>
                <a:latin typeface="Arial" charset="0"/>
                <a:ea typeface="ＭＳ Ｐゴシック" pitchFamily="34" charset="-128"/>
              </a:defRPr>
            </a:lvl3pPr>
            <a:lvl4pPr marL="1589707" indent="-227100">
              <a:defRPr sz="2400">
                <a:solidFill>
                  <a:schemeClr val="tx1"/>
                </a:solidFill>
                <a:latin typeface="Arial" charset="0"/>
                <a:ea typeface="ＭＳ Ｐゴシック" pitchFamily="34" charset="-128"/>
              </a:defRPr>
            </a:lvl4pPr>
            <a:lvl5pPr marL="2043910" indent="-227100">
              <a:defRPr sz="2400">
                <a:solidFill>
                  <a:schemeClr val="tx1"/>
                </a:solidFill>
                <a:latin typeface="Arial" charset="0"/>
                <a:ea typeface="ＭＳ Ｐゴシック" pitchFamily="34" charset="-128"/>
              </a:defRPr>
            </a:lvl5pPr>
            <a:lvl6pPr marL="2498111" indent="-227100" eaLnBrk="0" fontAlgn="base" hangingPunct="0">
              <a:spcBef>
                <a:spcPct val="0"/>
              </a:spcBef>
              <a:spcAft>
                <a:spcPct val="0"/>
              </a:spcAft>
              <a:defRPr sz="2400">
                <a:solidFill>
                  <a:schemeClr val="tx1"/>
                </a:solidFill>
                <a:latin typeface="Arial" charset="0"/>
                <a:ea typeface="ＭＳ Ｐゴシック" pitchFamily="34" charset="-128"/>
              </a:defRPr>
            </a:lvl6pPr>
            <a:lvl7pPr marL="2952313" indent="-227100" eaLnBrk="0" fontAlgn="base" hangingPunct="0">
              <a:spcBef>
                <a:spcPct val="0"/>
              </a:spcBef>
              <a:spcAft>
                <a:spcPct val="0"/>
              </a:spcAft>
              <a:defRPr sz="2400">
                <a:solidFill>
                  <a:schemeClr val="tx1"/>
                </a:solidFill>
                <a:latin typeface="Arial" charset="0"/>
                <a:ea typeface="ＭＳ Ｐゴシック" pitchFamily="34" charset="-128"/>
              </a:defRPr>
            </a:lvl7pPr>
            <a:lvl8pPr marL="3406515" indent="-227100" eaLnBrk="0" fontAlgn="base" hangingPunct="0">
              <a:spcBef>
                <a:spcPct val="0"/>
              </a:spcBef>
              <a:spcAft>
                <a:spcPct val="0"/>
              </a:spcAft>
              <a:defRPr sz="2400">
                <a:solidFill>
                  <a:schemeClr val="tx1"/>
                </a:solidFill>
                <a:latin typeface="Arial" charset="0"/>
                <a:ea typeface="ＭＳ Ｐゴシック" pitchFamily="34" charset="-128"/>
              </a:defRPr>
            </a:lvl8pPr>
            <a:lvl9pPr marL="3860717" indent="-227100" eaLnBrk="0" fontAlgn="base" hangingPunct="0">
              <a:spcBef>
                <a:spcPct val="0"/>
              </a:spcBef>
              <a:spcAft>
                <a:spcPct val="0"/>
              </a:spcAft>
              <a:defRPr sz="2400">
                <a:solidFill>
                  <a:schemeClr val="tx1"/>
                </a:solidFill>
                <a:latin typeface="Arial" charset="0"/>
                <a:ea typeface="ＭＳ Ｐゴシック" pitchFamily="34" charset="-128"/>
              </a:defRPr>
            </a:lvl9pPr>
          </a:lstStyle>
          <a:p>
            <a:fld id="{460F31EE-A05A-42B2-902F-BACC5E48E63F}" type="slidenum">
              <a:rPr lang="en-US" altLang="en-US" sz="1200">
                <a:solidFill>
                  <a:prstClr val="black"/>
                </a:solidFill>
              </a:rPr>
              <a:pPr/>
              <a:t>29</a:t>
            </a:fld>
            <a:endParaRPr lang="en-US" altLang="en-US" sz="120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4675885-3D39-4F32-A5AC-9EC1F94D385E}" type="slidenum">
              <a:rPr lang="en-GB" smtClean="0"/>
              <a:t>34</a:t>
            </a:fld>
            <a:endParaRPr lang="en-GB"/>
          </a:p>
        </p:txBody>
      </p:sp>
    </p:spTree>
    <p:extLst>
      <p:ext uri="{BB962C8B-B14F-4D97-AF65-F5344CB8AC3E}">
        <p14:creationId xmlns:p14="http://schemas.microsoft.com/office/powerpoint/2010/main" val="2442554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04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38079" indent="-283876">
              <a:defRPr sz="2400">
                <a:solidFill>
                  <a:schemeClr val="tx1"/>
                </a:solidFill>
                <a:latin typeface="Arial" charset="0"/>
                <a:ea typeface="ＭＳ Ｐゴシック" pitchFamily="34" charset="-128"/>
              </a:defRPr>
            </a:lvl2pPr>
            <a:lvl3pPr marL="1135505" indent="-227100">
              <a:defRPr sz="2400">
                <a:solidFill>
                  <a:schemeClr val="tx1"/>
                </a:solidFill>
                <a:latin typeface="Arial" charset="0"/>
                <a:ea typeface="ＭＳ Ｐゴシック" pitchFamily="34" charset="-128"/>
              </a:defRPr>
            </a:lvl3pPr>
            <a:lvl4pPr marL="1589707" indent="-227100">
              <a:defRPr sz="2400">
                <a:solidFill>
                  <a:schemeClr val="tx1"/>
                </a:solidFill>
                <a:latin typeface="Arial" charset="0"/>
                <a:ea typeface="ＭＳ Ｐゴシック" pitchFamily="34" charset="-128"/>
              </a:defRPr>
            </a:lvl4pPr>
            <a:lvl5pPr marL="2043910" indent="-227100">
              <a:defRPr sz="2400">
                <a:solidFill>
                  <a:schemeClr val="tx1"/>
                </a:solidFill>
                <a:latin typeface="Arial" charset="0"/>
                <a:ea typeface="ＭＳ Ｐゴシック" pitchFamily="34" charset="-128"/>
              </a:defRPr>
            </a:lvl5pPr>
            <a:lvl6pPr marL="2498111" indent="-227100" eaLnBrk="0" fontAlgn="base" hangingPunct="0">
              <a:spcBef>
                <a:spcPct val="0"/>
              </a:spcBef>
              <a:spcAft>
                <a:spcPct val="0"/>
              </a:spcAft>
              <a:defRPr sz="2400">
                <a:solidFill>
                  <a:schemeClr val="tx1"/>
                </a:solidFill>
                <a:latin typeface="Arial" charset="0"/>
                <a:ea typeface="ＭＳ Ｐゴシック" pitchFamily="34" charset="-128"/>
              </a:defRPr>
            </a:lvl6pPr>
            <a:lvl7pPr marL="2952313" indent="-227100" eaLnBrk="0" fontAlgn="base" hangingPunct="0">
              <a:spcBef>
                <a:spcPct val="0"/>
              </a:spcBef>
              <a:spcAft>
                <a:spcPct val="0"/>
              </a:spcAft>
              <a:defRPr sz="2400">
                <a:solidFill>
                  <a:schemeClr val="tx1"/>
                </a:solidFill>
                <a:latin typeface="Arial" charset="0"/>
                <a:ea typeface="ＭＳ Ｐゴシック" pitchFamily="34" charset="-128"/>
              </a:defRPr>
            </a:lvl7pPr>
            <a:lvl8pPr marL="3406515" indent="-227100" eaLnBrk="0" fontAlgn="base" hangingPunct="0">
              <a:spcBef>
                <a:spcPct val="0"/>
              </a:spcBef>
              <a:spcAft>
                <a:spcPct val="0"/>
              </a:spcAft>
              <a:defRPr sz="2400">
                <a:solidFill>
                  <a:schemeClr val="tx1"/>
                </a:solidFill>
                <a:latin typeface="Arial" charset="0"/>
                <a:ea typeface="ＭＳ Ｐゴシック" pitchFamily="34" charset="-128"/>
              </a:defRPr>
            </a:lvl8pPr>
            <a:lvl9pPr marL="3860717" indent="-227100" eaLnBrk="0" fontAlgn="base" hangingPunct="0">
              <a:spcBef>
                <a:spcPct val="0"/>
              </a:spcBef>
              <a:spcAft>
                <a:spcPct val="0"/>
              </a:spcAft>
              <a:defRPr sz="2400">
                <a:solidFill>
                  <a:schemeClr val="tx1"/>
                </a:solidFill>
                <a:latin typeface="Arial" charset="0"/>
                <a:ea typeface="ＭＳ Ｐゴシック" pitchFamily="34" charset="-128"/>
              </a:defRPr>
            </a:lvl9pPr>
          </a:lstStyle>
          <a:p>
            <a:fld id="{75EF6B21-C955-4155-A442-CD1B708522A6}" type="slidenum">
              <a:rPr lang="en-US" altLang="en-US" sz="1200">
                <a:solidFill>
                  <a:prstClr val="black"/>
                </a:solidFill>
              </a:rPr>
              <a:pPr/>
              <a:t>35</a:t>
            </a:fld>
            <a:endParaRPr lang="en-US" altLang="en-US" sz="120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05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38079" indent="-283876">
              <a:defRPr sz="2400">
                <a:solidFill>
                  <a:schemeClr val="tx1"/>
                </a:solidFill>
                <a:latin typeface="Arial" charset="0"/>
                <a:ea typeface="ＭＳ Ｐゴシック" pitchFamily="34" charset="-128"/>
              </a:defRPr>
            </a:lvl2pPr>
            <a:lvl3pPr marL="1135505" indent="-227100">
              <a:defRPr sz="2400">
                <a:solidFill>
                  <a:schemeClr val="tx1"/>
                </a:solidFill>
                <a:latin typeface="Arial" charset="0"/>
                <a:ea typeface="ＭＳ Ｐゴシック" pitchFamily="34" charset="-128"/>
              </a:defRPr>
            </a:lvl3pPr>
            <a:lvl4pPr marL="1589707" indent="-227100">
              <a:defRPr sz="2400">
                <a:solidFill>
                  <a:schemeClr val="tx1"/>
                </a:solidFill>
                <a:latin typeface="Arial" charset="0"/>
                <a:ea typeface="ＭＳ Ｐゴシック" pitchFamily="34" charset="-128"/>
              </a:defRPr>
            </a:lvl4pPr>
            <a:lvl5pPr marL="2043910" indent="-227100">
              <a:defRPr sz="2400">
                <a:solidFill>
                  <a:schemeClr val="tx1"/>
                </a:solidFill>
                <a:latin typeface="Arial" charset="0"/>
                <a:ea typeface="ＭＳ Ｐゴシック" pitchFamily="34" charset="-128"/>
              </a:defRPr>
            </a:lvl5pPr>
            <a:lvl6pPr marL="2498111" indent="-227100" eaLnBrk="0" fontAlgn="base" hangingPunct="0">
              <a:spcBef>
                <a:spcPct val="0"/>
              </a:spcBef>
              <a:spcAft>
                <a:spcPct val="0"/>
              </a:spcAft>
              <a:defRPr sz="2400">
                <a:solidFill>
                  <a:schemeClr val="tx1"/>
                </a:solidFill>
                <a:latin typeface="Arial" charset="0"/>
                <a:ea typeface="ＭＳ Ｐゴシック" pitchFamily="34" charset="-128"/>
              </a:defRPr>
            </a:lvl6pPr>
            <a:lvl7pPr marL="2952313" indent="-227100" eaLnBrk="0" fontAlgn="base" hangingPunct="0">
              <a:spcBef>
                <a:spcPct val="0"/>
              </a:spcBef>
              <a:spcAft>
                <a:spcPct val="0"/>
              </a:spcAft>
              <a:defRPr sz="2400">
                <a:solidFill>
                  <a:schemeClr val="tx1"/>
                </a:solidFill>
                <a:latin typeface="Arial" charset="0"/>
                <a:ea typeface="ＭＳ Ｐゴシック" pitchFamily="34" charset="-128"/>
              </a:defRPr>
            </a:lvl7pPr>
            <a:lvl8pPr marL="3406515" indent="-227100" eaLnBrk="0" fontAlgn="base" hangingPunct="0">
              <a:spcBef>
                <a:spcPct val="0"/>
              </a:spcBef>
              <a:spcAft>
                <a:spcPct val="0"/>
              </a:spcAft>
              <a:defRPr sz="2400">
                <a:solidFill>
                  <a:schemeClr val="tx1"/>
                </a:solidFill>
                <a:latin typeface="Arial" charset="0"/>
                <a:ea typeface="ＭＳ Ｐゴシック" pitchFamily="34" charset="-128"/>
              </a:defRPr>
            </a:lvl8pPr>
            <a:lvl9pPr marL="3860717" indent="-227100" eaLnBrk="0" fontAlgn="base" hangingPunct="0">
              <a:spcBef>
                <a:spcPct val="0"/>
              </a:spcBef>
              <a:spcAft>
                <a:spcPct val="0"/>
              </a:spcAft>
              <a:defRPr sz="2400">
                <a:solidFill>
                  <a:schemeClr val="tx1"/>
                </a:solidFill>
                <a:latin typeface="Arial" charset="0"/>
                <a:ea typeface="ＭＳ Ｐゴシック" pitchFamily="34" charset="-128"/>
              </a:defRPr>
            </a:lvl9pPr>
          </a:lstStyle>
          <a:p>
            <a:fld id="{D3B688EF-9ADC-46EA-9E9E-DE3F56D31E2D}" type="slidenum">
              <a:rPr lang="en-US" altLang="en-US" sz="1200">
                <a:solidFill>
                  <a:prstClr val="black"/>
                </a:solidFill>
              </a:rPr>
              <a:pPr/>
              <a:t>37</a:t>
            </a:fld>
            <a:endParaRPr lang="en-US" altLang="en-US" sz="120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84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38079" indent="-283876">
              <a:defRPr sz="2400">
                <a:solidFill>
                  <a:schemeClr val="tx1"/>
                </a:solidFill>
                <a:latin typeface="Arial" pitchFamily="34" charset="0"/>
                <a:ea typeface="ＭＳ Ｐゴシック" pitchFamily="34" charset="-128"/>
              </a:defRPr>
            </a:lvl2pPr>
            <a:lvl3pPr marL="1135505" indent="-227100">
              <a:defRPr sz="2400">
                <a:solidFill>
                  <a:schemeClr val="tx1"/>
                </a:solidFill>
                <a:latin typeface="Arial" pitchFamily="34" charset="0"/>
                <a:ea typeface="ＭＳ Ｐゴシック" pitchFamily="34" charset="-128"/>
              </a:defRPr>
            </a:lvl3pPr>
            <a:lvl4pPr marL="1589707" indent="-227100">
              <a:defRPr sz="2400">
                <a:solidFill>
                  <a:schemeClr val="tx1"/>
                </a:solidFill>
                <a:latin typeface="Arial" pitchFamily="34" charset="0"/>
                <a:ea typeface="ＭＳ Ｐゴシック" pitchFamily="34" charset="-128"/>
              </a:defRPr>
            </a:lvl4pPr>
            <a:lvl5pPr marL="2043910" indent="-227100">
              <a:defRPr sz="2400">
                <a:solidFill>
                  <a:schemeClr val="tx1"/>
                </a:solidFill>
                <a:latin typeface="Arial" pitchFamily="34" charset="0"/>
                <a:ea typeface="ＭＳ Ｐゴシック" pitchFamily="34" charset="-128"/>
              </a:defRPr>
            </a:lvl5pPr>
            <a:lvl6pPr marL="2498111" indent="-2271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52313" indent="-2271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06515" indent="-2271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60717" indent="-2271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768A559F-69A9-4C33-8E8C-694E47CFF4FC}" type="slidenum">
              <a:rPr lang="en-US" altLang="en-US" sz="1200">
                <a:solidFill>
                  <a:prstClr val="black"/>
                </a:solidFill>
                <a:cs typeface="Arial" pitchFamily="34" charset="0"/>
              </a:rPr>
              <a:pPr/>
              <a:t>43</a:t>
            </a:fld>
            <a:endParaRPr lang="en-US" altLang="en-US" sz="1200">
              <a:solidFill>
                <a:prstClr val="black"/>
              </a:solidFill>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282E0B3-BC39-45E3-ABAF-8C4E6CEB0892}" type="datetimeFigureOut">
              <a:rPr lang="en-GB" smtClean="0"/>
              <a:t>13/02/2021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F147645-82AE-49F0-A727-39817A960A3A}" type="slidenum">
              <a:rPr lang="en-GB" smtClean="0"/>
              <a:t>‹#›</a:t>
            </a:fld>
            <a:endParaRPr lang="en-GB"/>
          </a:p>
        </p:txBody>
      </p:sp>
    </p:spTree>
    <p:extLst>
      <p:ext uri="{BB962C8B-B14F-4D97-AF65-F5344CB8AC3E}">
        <p14:creationId xmlns:p14="http://schemas.microsoft.com/office/powerpoint/2010/main" val="732861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282E0B3-BC39-45E3-ABAF-8C4E6CEB0892}" type="datetimeFigureOut">
              <a:rPr lang="en-GB" smtClean="0"/>
              <a:t>13/02/2021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F147645-82AE-49F0-A727-39817A960A3A}" type="slidenum">
              <a:rPr lang="en-GB" smtClean="0"/>
              <a:t>‹#›</a:t>
            </a:fld>
            <a:endParaRPr lang="en-GB"/>
          </a:p>
        </p:txBody>
      </p:sp>
    </p:spTree>
    <p:extLst>
      <p:ext uri="{BB962C8B-B14F-4D97-AF65-F5344CB8AC3E}">
        <p14:creationId xmlns:p14="http://schemas.microsoft.com/office/powerpoint/2010/main" val="375792581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3892123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410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304800"/>
            <a:ext cx="5676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3133446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5334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6858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1239871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90275779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383463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6888417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9363806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9940308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1750471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11956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282E0B3-BC39-45E3-ABAF-8C4E6CEB0892}" type="datetimeFigureOut">
              <a:rPr lang="en-GB" smtClean="0"/>
              <a:t>13/02/2021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F147645-82AE-49F0-A727-39817A960A3A}" type="slidenum">
              <a:rPr lang="en-GB" smtClean="0"/>
              <a:t>‹#›</a:t>
            </a:fld>
            <a:endParaRPr lang="en-GB"/>
          </a:p>
        </p:txBody>
      </p:sp>
    </p:spTree>
    <p:extLst>
      <p:ext uri="{BB962C8B-B14F-4D97-AF65-F5344CB8AC3E}">
        <p14:creationId xmlns:p14="http://schemas.microsoft.com/office/powerpoint/2010/main" val="246096253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479406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3905642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5421905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7701829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410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304800"/>
            <a:ext cx="5676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8939252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5334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6858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0304728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50993056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67301082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5106092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7552533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0022720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1598389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0537544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65705051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296381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7000535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1954029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6036004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410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304800"/>
            <a:ext cx="5676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4854168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5334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6858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5397867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282E0B3-BC39-45E3-ABAF-8C4E6CEB0892}" type="datetimeFigureOut">
              <a:rPr lang="en-GB" smtClean="0">
                <a:solidFill>
                  <a:prstClr val="black">
                    <a:tint val="75000"/>
                  </a:prstClr>
                </a:solidFill>
              </a:rPr>
              <a:pPr/>
              <a:t>13/02/2021</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F147645-82AE-49F0-A727-39817A960A3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364992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224898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282E0B3-BC39-45E3-ABAF-8C4E6CEB0892}" type="datetimeFigureOut">
              <a:rPr lang="en-GB" smtClean="0">
                <a:solidFill>
                  <a:prstClr val="black">
                    <a:tint val="75000"/>
                  </a:prstClr>
                </a:solidFill>
              </a:rPr>
              <a:pPr/>
              <a:t>13/02/2021</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F147645-82AE-49F0-A727-39817A960A3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99895058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82E0B3-BC39-45E3-ABAF-8C4E6CEB0892}" type="datetimeFigureOut">
              <a:rPr lang="en-GB" smtClean="0">
                <a:solidFill>
                  <a:prstClr val="black">
                    <a:tint val="75000"/>
                  </a:prstClr>
                </a:solidFill>
              </a:rPr>
              <a:pPr/>
              <a:t>13/02/2021</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F147645-82AE-49F0-A727-39817A960A3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296940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282E0B3-BC39-45E3-ABAF-8C4E6CEB0892}" type="datetimeFigureOut">
              <a:rPr lang="en-GB" smtClean="0">
                <a:solidFill>
                  <a:prstClr val="black">
                    <a:tint val="75000"/>
                  </a:prstClr>
                </a:solidFill>
              </a:rPr>
              <a:pPr/>
              <a:t>13/02/2021</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F147645-82AE-49F0-A727-39817A960A3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070855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282E0B3-BC39-45E3-ABAF-8C4E6CEB0892}" type="datetimeFigureOut">
              <a:rPr lang="en-GB" smtClean="0">
                <a:solidFill>
                  <a:prstClr val="black">
                    <a:tint val="75000"/>
                  </a:prstClr>
                </a:solidFill>
              </a:rPr>
              <a:pPr/>
              <a:t>13/02/2021</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BF147645-82AE-49F0-A727-39817A960A3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33320736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282E0B3-BC39-45E3-ABAF-8C4E6CEB0892}" type="datetimeFigureOut">
              <a:rPr lang="en-GB" smtClean="0">
                <a:solidFill>
                  <a:prstClr val="black">
                    <a:tint val="75000"/>
                  </a:prstClr>
                </a:solidFill>
              </a:rPr>
              <a:pPr/>
              <a:t>13/02/2021</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BF147645-82AE-49F0-A727-39817A960A3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5356021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82E0B3-BC39-45E3-ABAF-8C4E6CEB0892}" type="datetimeFigureOut">
              <a:rPr lang="en-GB" smtClean="0">
                <a:solidFill>
                  <a:prstClr val="black">
                    <a:tint val="75000"/>
                  </a:prstClr>
                </a:solidFill>
              </a:rPr>
              <a:pPr/>
              <a:t>13/02/2021</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BF147645-82AE-49F0-A727-39817A960A3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86422818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82E0B3-BC39-45E3-ABAF-8C4E6CEB0892}" type="datetimeFigureOut">
              <a:rPr lang="en-GB" smtClean="0">
                <a:solidFill>
                  <a:prstClr val="black">
                    <a:tint val="75000"/>
                  </a:prstClr>
                </a:solidFill>
              </a:rPr>
              <a:pPr/>
              <a:t>13/02/2021</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F147645-82AE-49F0-A727-39817A960A3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8091389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82E0B3-BC39-45E3-ABAF-8C4E6CEB0892}" type="datetimeFigureOut">
              <a:rPr lang="en-GB" smtClean="0">
                <a:solidFill>
                  <a:prstClr val="black">
                    <a:tint val="75000"/>
                  </a:prstClr>
                </a:solidFill>
              </a:rPr>
              <a:pPr/>
              <a:t>13/02/2021</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F147645-82AE-49F0-A727-39817A960A3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56754915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282E0B3-BC39-45E3-ABAF-8C4E6CEB0892}" type="datetimeFigureOut">
              <a:rPr lang="en-GB" smtClean="0">
                <a:solidFill>
                  <a:prstClr val="black">
                    <a:tint val="75000"/>
                  </a:prstClr>
                </a:solidFill>
              </a:rPr>
              <a:pPr/>
              <a:t>13/02/2021</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F147645-82AE-49F0-A727-39817A960A3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0855324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282E0B3-BC39-45E3-ABAF-8C4E6CEB0892}" type="datetimeFigureOut">
              <a:rPr lang="en-GB" smtClean="0">
                <a:solidFill>
                  <a:prstClr val="black">
                    <a:tint val="75000"/>
                  </a:prstClr>
                </a:solidFill>
              </a:rPr>
              <a:pPr/>
              <a:t>13/02/2021</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F147645-82AE-49F0-A727-39817A960A3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311890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3884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0952150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222729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37278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9739087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240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282E0B3-BC39-45E3-ABAF-8C4E6CEB0892}" type="datetimeFigureOut">
              <a:rPr lang="en-GB" smtClean="0"/>
              <a:t>13/02/2021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F147645-82AE-49F0-A727-39817A960A3A}" type="slidenum">
              <a:rPr lang="en-GB" smtClean="0"/>
              <a:t>‹#›</a:t>
            </a:fld>
            <a:endParaRPr lang="en-GB"/>
          </a:p>
        </p:txBody>
      </p:sp>
    </p:spTree>
    <p:extLst>
      <p:ext uri="{BB962C8B-B14F-4D97-AF65-F5344CB8AC3E}">
        <p14:creationId xmlns:p14="http://schemas.microsoft.com/office/powerpoint/2010/main" val="321027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360893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8141840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854482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410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304800"/>
            <a:ext cx="5676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599438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5334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6858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171831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9714139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1137446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1421624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5964924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32271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82E0B3-BC39-45E3-ABAF-8C4E6CEB0892}" type="datetimeFigureOut">
              <a:rPr lang="en-GB" smtClean="0"/>
              <a:t>13/02/2021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F147645-82AE-49F0-A727-39817A960A3A}" type="slidenum">
              <a:rPr lang="en-GB" smtClean="0"/>
              <a:t>‹#›</a:t>
            </a:fld>
            <a:endParaRPr lang="en-GB"/>
          </a:p>
        </p:txBody>
      </p:sp>
    </p:spTree>
    <p:extLst>
      <p:ext uri="{BB962C8B-B14F-4D97-AF65-F5344CB8AC3E}">
        <p14:creationId xmlns:p14="http://schemas.microsoft.com/office/powerpoint/2010/main" val="36042084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501901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2110749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64463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706982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8790034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678565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410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304800"/>
            <a:ext cx="5676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88032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5334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6858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188229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6825847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177205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282E0B3-BC39-45E3-ABAF-8C4E6CEB0892}" type="datetimeFigureOut">
              <a:rPr lang="en-GB" smtClean="0"/>
              <a:t>13/02/2021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F147645-82AE-49F0-A727-39817A960A3A}" type="slidenum">
              <a:rPr lang="en-GB" smtClean="0"/>
              <a:t>‹#›</a:t>
            </a:fld>
            <a:endParaRPr lang="en-GB"/>
          </a:p>
        </p:txBody>
      </p:sp>
    </p:spTree>
    <p:extLst>
      <p:ext uri="{BB962C8B-B14F-4D97-AF65-F5344CB8AC3E}">
        <p14:creationId xmlns:p14="http://schemas.microsoft.com/office/powerpoint/2010/main" val="643541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2991063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913862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632296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910646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1005528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41805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448167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880011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474751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410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304800"/>
            <a:ext cx="5676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83183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282E0B3-BC39-45E3-ABAF-8C4E6CEB0892}" type="datetimeFigureOut">
              <a:rPr lang="en-GB" smtClean="0"/>
              <a:t>13/02/2021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F147645-82AE-49F0-A727-39817A960A3A}" type="slidenum">
              <a:rPr lang="en-GB" smtClean="0"/>
              <a:t>‹#›</a:t>
            </a:fld>
            <a:endParaRPr lang="en-GB"/>
          </a:p>
        </p:txBody>
      </p:sp>
    </p:spTree>
    <p:extLst>
      <p:ext uri="{BB962C8B-B14F-4D97-AF65-F5344CB8AC3E}">
        <p14:creationId xmlns:p14="http://schemas.microsoft.com/office/powerpoint/2010/main" val="28468216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5334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6858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472781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31340350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10432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11126843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0469854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572717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196363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673434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0545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075351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282E0B3-BC39-45E3-ABAF-8C4E6CEB0892}" type="datetimeFigureOut">
              <a:rPr lang="en-GB" smtClean="0"/>
              <a:t>13/02/2021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F147645-82AE-49F0-A727-39817A960A3A}" type="slidenum">
              <a:rPr lang="en-GB" smtClean="0"/>
              <a:t>‹#›</a:t>
            </a:fld>
            <a:endParaRPr lang="en-GB"/>
          </a:p>
        </p:txBody>
      </p:sp>
    </p:spTree>
    <p:extLst>
      <p:ext uri="{BB962C8B-B14F-4D97-AF65-F5344CB8AC3E}">
        <p14:creationId xmlns:p14="http://schemas.microsoft.com/office/powerpoint/2010/main" val="30035130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5803267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2503969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410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304800"/>
            <a:ext cx="5676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0054262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5334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6858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14202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43508067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6414535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2669427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731924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9265202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05311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82E0B3-BC39-45E3-ABAF-8C4E6CEB0892}" type="datetimeFigureOut">
              <a:rPr lang="en-GB" smtClean="0"/>
              <a:t>13/02/2021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F147645-82AE-49F0-A727-39817A960A3A}" type="slidenum">
              <a:rPr lang="en-GB" smtClean="0"/>
              <a:t>‹#›</a:t>
            </a:fld>
            <a:endParaRPr lang="en-GB"/>
          </a:p>
        </p:txBody>
      </p:sp>
    </p:spTree>
    <p:extLst>
      <p:ext uri="{BB962C8B-B14F-4D97-AF65-F5344CB8AC3E}">
        <p14:creationId xmlns:p14="http://schemas.microsoft.com/office/powerpoint/2010/main" val="22886491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05879637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974776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6329467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7174729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3602379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410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304800"/>
            <a:ext cx="5676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004308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5334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6858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8569656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87896286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62976847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963111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82E0B3-BC39-45E3-ABAF-8C4E6CEB0892}" type="datetimeFigureOut">
              <a:rPr lang="en-GB" smtClean="0"/>
              <a:t>13/02/2021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F147645-82AE-49F0-A727-39817A960A3A}" type="slidenum">
              <a:rPr lang="en-GB" smtClean="0"/>
              <a:t>‹#›</a:t>
            </a:fld>
            <a:endParaRPr lang="en-GB"/>
          </a:p>
        </p:txBody>
      </p:sp>
    </p:spTree>
    <p:extLst>
      <p:ext uri="{BB962C8B-B14F-4D97-AF65-F5344CB8AC3E}">
        <p14:creationId xmlns:p14="http://schemas.microsoft.com/office/powerpoint/2010/main" val="29543696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49796444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097823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3377191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3312152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18113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3911127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7940310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902778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410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304800"/>
            <a:ext cx="5676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422028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5334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6858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96743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82E0B3-BC39-45E3-ABAF-8C4E6CEB0892}" type="datetimeFigureOut">
              <a:rPr lang="en-GB" smtClean="0"/>
              <a:t>13/02/2021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F147645-82AE-49F0-A727-39817A960A3A}" type="slidenum">
              <a:rPr lang="en-GB" smtClean="0"/>
              <a:t>‹#›</a:t>
            </a:fld>
            <a:endParaRPr lang="en-GB"/>
          </a:p>
        </p:txBody>
      </p:sp>
    </p:spTree>
    <p:extLst>
      <p:ext uri="{BB962C8B-B14F-4D97-AF65-F5344CB8AC3E}">
        <p14:creationId xmlns:p14="http://schemas.microsoft.com/office/powerpoint/2010/main" val="366539245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29302694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05191521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6817625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94226554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914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9271728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9363920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4045857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3574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4812706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712007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slideLayout" Target="../slideLayouts/slideLayout128.xml"/><Relationship Id="rId3" Type="http://schemas.openxmlformats.org/officeDocument/2006/relationships/slideLayout" Target="../slideLayouts/slideLayout118.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2" Type="http://schemas.openxmlformats.org/officeDocument/2006/relationships/slideLayout" Target="../slideLayouts/slideLayout117.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5" Type="http://schemas.openxmlformats.org/officeDocument/2006/relationships/slideLayout" Target="../slideLayouts/slideLayout120.xml"/><Relationship Id="rId15" Type="http://schemas.openxmlformats.org/officeDocument/2006/relationships/image" Target="../media/image1.jpeg"/><Relationship Id="rId10" Type="http://schemas.openxmlformats.org/officeDocument/2006/relationships/slideLayout" Target="../slideLayouts/slideLayout125.xml"/><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6.xml"/><Relationship Id="rId3" Type="http://schemas.openxmlformats.org/officeDocument/2006/relationships/slideLayout" Target="../slideLayouts/slideLayout131.xml"/><Relationship Id="rId7" Type="http://schemas.openxmlformats.org/officeDocument/2006/relationships/slideLayout" Target="../slideLayouts/slideLayout135.xml"/><Relationship Id="rId12" Type="http://schemas.openxmlformats.org/officeDocument/2006/relationships/theme" Target="../theme/theme11.xml"/><Relationship Id="rId2" Type="http://schemas.openxmlformats.org/officeDocument/2006/relationships/slideLayout" Target="../slideLayouts/slideLayout130.xml"/><Relationship Id="rId1" Type="http://schemas.openxmlformats.org/officeDocument/2006/relationships/slideLayout" Target="../slideLayouts/slideLayout129.xml"/><Relationship Id="rId6" Type="http://schemas.openxmlformats.org/officeDocument/2006/relationships/slideLayout" Target="../slideLayouts/slideLayout134.xml"/><Relationship Id="rId11" Type="http://schemas.openxmlformats.org/officeDocument/2006/relationships/slideLayout" Target="../slideLayouts/slideLayout139.xml"/><Relationship Id="rId5" Type="http://schemas.openxmlformats.org/officeDocument/2006/relationships/slideLayout" Target="../slideLayouts/slideLayout133.xml"/><Relationship Id="rId10" Type="http://schemas.openxmlformats.org/officeDocument/2006/relationships/slideLayout" Target="../slideLayouts/slideLayout138.xml"/><Relationship Id="rId4" Type="http://schemas.openxmlformats.org/officeDocument/2006/relationships/slideLayout" Target="../slideLayouts/slideLayout132.xml"/><Relationship Id="rId9" Type="http://schemas.openxmlformats.org/officeDocument/2006/relationships/slideLayout" Target="../slideLayouts/slideLayout13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1.jpe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image" Target="../media/image1.jpeg"/><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image" Target="../media/image1.jpeg"/><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image" Target="../media/image1.jpeg"/><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5" Type="http://schemas.openxmlformats.org/officeDocument/2006/relationships/image" Target="../media/image1.jpeg"/><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image" Target="../media/image1.jpeg"/><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image" Target="../media/image1.jpeg"/><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82E0B3-BC39-45E3-ABAF-8C4E6CEB0892}" type="datetimeFigureOut">
              <a:rPr lang="en-GB" smtClean="0"/>
              <a:t>13/02/2021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147645-82AE-49F0-A727-39817A960A3A}" type="slidenum">
              <a:rPr lang="en-GB" smtClean="0"/>
              <a:t>‹#›</a:t>
            </a:fld>
            <a:endParaRPr lang="en-GB"/>
          </a:p>
        </p:txBody>
      </p:sp>
    </p:spTree>
    <p:extLst>
      <p:ext uri="{BB962C8B-B14F-4D97-AF65-F5344CB8AC3E}">
        <p14:creationId xmlns:p14="http://schemas.microsoft.com/office/powerpoint/2010/main" val="2121328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304800"/>
            <a:ext cx="7772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685800" y="9144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Text Box 8"/>
          <p:cNvSpPr txBox="1">
            <a:spLocks noChangeArrowheads="1"/>
          </p:cNvSpPr>
          <p:nvPr/>
        </p:nvSpPr>
        <p:spPr bwMode="auto">
          <a:xfrm>
            <a:off x="0" y="0"/>
            <a:ext cx="1751013" cy="184150"/>
          </a:xfrm>
          <a:prstGeom prst="rect">
            <a:avLst/>
          </a:prstGeom>
          <a:noFill/>
          <a:ln>
            <a:noFill/>
          </a:ln>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r>
              <a:rPr lang="en-GB" sz="600" b="1">
                <a:solidFill>
                  <a:srgbClr val="000000"/>
                </a:solidFill>
              </a:rPr>
              <a:t>©  the Design and Technology Association </a:t>
            </a:r>
          </a:p>
        </p:txBody>
      </p:sp>
      <p:pic>
        <p:nvPicPr>
          <p:cNvPr id="1029" name="Picture 6" descr="DT-Food-Safety logo-50percent.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516688" y="5661025"/>
            <a:ext cx="22764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2138071"/>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Lst>
  <p:txStyles>
    <p:title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p:titleStyle>
    <p:body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82E0B3-BC39-45E3-ABAF-8C4E6CEB0892}" type="datetimeFigureOut">
              <a:rPr lang="en-GB" smtClean="0">
                <a:solidFill>
                  <a:prstClr val="black">
                    <a:tint val="75000"/>
                  </a:prstClr>
                </a:solidFill>
              </a:rPr>
              <a:pPr/>
              <a:t>13/02/2021</a:t>
            </a:fld>
            <a:endParaRPr lang="en-GB">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147645-82AE-49F0-A727-39817A960A3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185650063"/>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304800"/>
            <a:ext cx="7772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685800" y="9144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Text Box 8"/>
          <p:cNvSpPr txBox="1">
            <a:spLocks noChangeArrowheads="1"/>
          </p:cNvSpPr>
          <p:nvPr/>
        </p:nvSpPr>
        <p:spPr bwMode="auto">
          <a:xfrm>
            <a:off x="0" y="0"/>
            <a:ext cx="1751013" cy="184150"/>
          </a:xfrm>
          <a:prstGeom prst="rect">
            <a:avLst/>
          </a:prstGeom>
          <a:noFill/>
          <a:ln>
            <a:noFill/>
          </a:ln>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r>
              <a:rPr lang="en-GB" sz="600" b="1">
                <a:solidFill>
                  <a:srgbClr val="000000"/>
                </a:solidFill>
              </a:rPr>
              <a:t>©  the Design and Technology Association </a:t>
            </a:r>
          </a:p>
        </p:txBody>
      </p:sp>
      <p:pic>
        <p:nvPicPr>
          <p:cNvPr id="1029" name="Picture 6" descr="DT-Food-Safety logo-50percent.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516688" y="5661025"/>
            <a:ext cx="22764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595345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p:titleStyle>
    <p:body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304800"/>
            <a:ext cx="7772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685800" y="9144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Text Box 8"/>
          <p:cNvSpPr txBox="1">
            <a:spLocks noChangeArrowheads="1"/>
          </p:cNvSpPr>
          <p:nvPr/>
        </p:nvSpPr>
        <p:spPr bwMode="auto">
          <a:xfrm>
            <a:off x="0" y="0"/>
            <a:ext cx="1751013" cy="184150"/>
          </a:xfrm>
          <a:prstGeom prst="rect">
            <a:avLst/>
          </a:prstGeom>
          <a:noFill/>
          <a:ln>
            <a:noFill/>
          </a:ln>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r>
              <a:rPr lang="en-GB" sz="600" b="1">
                <a:solidFill>
                  <a:srgbClr val="000000"/>
                </a:solidFill>
              </a:rPr>
              <a:t>©  the Design and Technology Association </a:t>
            </a:r>
          </a:p>
        </p:txBody>
      </p:sp>
      <p:pic>
        <p:nvPicPr>
          <p:cNvPr id="1029" name="Picture 6" descr="DT-Food-Safety logo-50percent.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516688" y="5661025"/>
            <a:ext cx="22764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0770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txStyles>
    <p:title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p:titleStyle>
    <p:body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304800"/>
            <a:ext cx="7772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685800" y="9144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Text Box 8"/>
          <p:cNvSpPr txBox="1">
            <a:spLocks noChangeArrowheads="1"/>
          </p:cNvSpPr>
          <p:nvPr/>
        </p:nvSpPr>
        <p:spPr bwMode="auto">
          <a:xfrm>
            <a:off x="0" y="0"/>
            <a:ext cx="1751013" cy="184150"/>
          </a:xfrm>
          <a:prstGeom prst="rect">
            <a:avLst/>
          </a:prstGeom>
          <a:noFill/>
          <a:ln>
            <a:noFill/>
          </a:ln>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r>
              <a:rPr lang="en-GB" sz="600" b="1">
                <a:solidFill>
                  <a:srgbClr val="000000"/>
                </a:solidFill>
              </a:rPr>
              <a:t>©  the Design and Technology Association </a:t>
            </a:r>
          </a:p>
        </p:txBody>
      </p:sp>
      <p:pic>
        <p:nvPicPr>
          <p:cNvPr id="1029" name="Picture 6" descr="DT-Food-Safety logo-50percent.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516688" y="5661025"/>
            <a:ext cx="22764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52374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Lst>
  <p:txStyles>
    <p:title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p:titleStyle>
    <p:body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304800"/>
            <a:ext cx="7772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685800" y="9144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Text Box 8"/>
          <p:cNvSpPr txBox="1">
            <a:spLocks noChangeArrowheads="1"/>
          </p:cNvSpPr>
          <p:nvPr/>
        </p:nvSpPr>
        <p:spPr bwMode="auto">
          <a:xfrm>
            <a:off x="0" y="0"/>
            <a:ext cx="1751013" cy="184150"/>
          </a:xfrm>
          <a:prstGeom prst="rect">
            <a:avLst/>
          </a:prstGeom>
          <a:noFill/>
          <a:ln>
            <a:noFill/>
          </a:ln>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r>
              <a:rPr lang="en-GB" sz="600" b="1">
                <a:solidFill>
                  <a:srgbClr val="000000"/>
                </a:solidFill>
              </a:rPr>
              <a:t>©  the Design and Technology Association </a:t>
            </a:r>
          </a:p>
        </p:txBody>
      </p:sp>
      <p:pic>
        <p:nvPicPr>
          <p:cNvPr id="1029" name="Picture 6" descr="DT-Food-Safety logo-50percent.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516688" y="5661025"/>
            <a:ext cx="22764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0348445"/>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Lst>
  <p:txStyles>
    <p:title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p:titleStyle>
    <p:body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304800"/>
            <a:ext cx="7772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685800" y="9144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Text Box 8"/>
          <p:cNvSpPr txBox="1">
            <a:spLocks noChangeArrowheads="1"/>
          </p:cNvSpPr>
          <p:nvPr/>
        </p:nvSpPr>
        <p:spPr bwMode="auto">
          <a:xfrm>
            <a:off x="0" y="0"/>
            <a:ext cx="1751013" cy="184150"/>
          </a:xfrm>
          <a:prstGeom prst="rect">
            <a:avLst/>
          </a:prstGeom>
          <a:noFill/>
          <a:ln>
            <a:noFill/>
          </a:ln>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r>
              <a:rPr lang="en-GB" sz="600" b="1">
                <a:solidFill>
                  <a:srgbClr val="000000"/>
                </a:solidFill>
              </a:rPr>
              <a:t>©  the Design and Technology Association </a:t>
            </a:r>
          </a:p>
        </p:txBody>
      </p:sp>
      <p:pic>
        <p:nvPicPr>
          <p:cNvPr id="1029" name="Picture 6" descr="DT-Food-Safety logo-50percent.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516688" y="5661025"/>
            <a:ext cx="22764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1872635"/>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Lst>
  <p:txStyles>
    <p:title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p:titleStyle>
    <p:body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304800"/>
            <a:ext cx="7772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685800" y="9144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Text Box 8"/>
          <p:cNvSpPr txBox="1">
            <a:spLocks noChangeArrowheads="1"/>
          </p:cNvSpPr>
          <p:nvPr/>
        </p:nvSpPr>
        <p:spPr bwMode="auto">
          <a:xfrm>
            <a:off x="0" y="0"/>
            <a:ext cx="1751013" cy="184150"/>
          </a:xfrm>
          <a:prstGeom prst="rect">
            <a:avLst/>
          </a:prstGeom>
          <a:noFill/>
          <a:ln>
            <a:noFill/>
          </a:ln>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r>
              <a:rPr lang="en-GB" sz="600" b="1">
                <a:solidFill>
                  <a:srgbClr val="000000"/>
                </a:solidFill>
              </a:rPr>
              <a:t>©  the Design and Technology Association </a:t>
            </a:r>
          </a:p>
        </p:txBody>
      </p:sp>
      <p:pic>
        <p:nvPicPr>
          <p:cNvPr id="1029" name="Picture 6" descr="DT-Food-Safety logo-50percent.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516688" y="5661025"/>
            <a:ext cx="22764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4759650"/>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Lst>
  <p:txStyles>
    <p:title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p:titleStyle>
    <p:body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304800"/>
            <a:ext cx="7772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685800" y="9144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Text Box 8"/>
          <p:cNvSpPr txBox="1">
            <a:spLocks noChangeArrowheads="1"/>
          </p:cNvSpPr>
          <p:nvPr/>
        </p:nvSpPr>
        <p:spPr bwMode="auto">
          <a:xfrm>
            <a:off x="0" y="0"/>
            <a:ext cx="1751013" cy="184150"/>
          </a:xfrm>
          <a:prstGeom prst="rect">
            <a:avLst/>
          </a:prstGeom>
          <a:noFill/>
          <a:ln>
            <a:noFill/>
          </a:ln>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r>
              <a:rPr lang="en-GB" sz="600" b="1">
                <a:solidFill>
                  <a:srgbClr val="000000"/>
                </a:solidFill>
              </a:rPr>
              <a:t>©  the Design and Technology Association </a:t>
            </a:r>
          </a:p>
        </p:txBody>
      </p:sp>
      <p:pic>
        <p:nvPicPr>
          <p:cNvPr id="1029" name="Picture 6" descr="DT-Food-Safety logo-50percent.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516688" y="5661025"/>
            <a:ext cx="22764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0061459"/>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Lst>
  <p:txStyles>
    <p:title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p:titleStyle>
    <p:body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304800"/>
            <a:ext cx="7772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685800" y="9144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Text Box 8"/>
          <p:cNvSpPr txBox="1">
            <a:spLocks noChangeArrowheads="1"/>
          </p:cNvSpPr>
          <p:nvPr/>
        </p:nvSpPr>
        <p:spPr bwMode="auto">
          <a:xfrm>
            <a:off x="0" y="0"/>
            <a:ext cx="1751013" cy="184150"/>
          </a:xfrm>
          <a:prstGeom prst="rect">
            <a:avLst/>
          </a:prstGeom>
          <a:noFill/>
          <a:ln>
            <a:noFill/>
          </a:ln>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defRPr/>
            </a:pPr>
            <a:r>
              <a:rPr lang="en-GB" sz="600" b="1">
                <a:solidFill>
                  <a:srgbClr val="000000"/>
                </a:solidFill>
              </a:rPr>
              <a:t>©  the Design and Technology Association </a:t>
            </a:r>
          </a:p>
        </p:txBody>
      </p:sp>
      <p:pic>
        <p:nvPicPr>
          <p:cNvPr id="1029" name="Picture 6" descr="DT-Food-Safety logo-50percent.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516688" y="5661025"/>
            <a:ext cx="22764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4657006"/>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Lst>
  <p:txStyles>
    <p:title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p:titleStyle>
    <p:body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0.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0.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10.xml"/><Relationship Id="rId5" Type="http://schemas.openxmlformats.org/officeDocument/2006/relationships/image" Target="../media/image3.png"/><Relationship Id="rId4" Type="http://schemas.openxmlformats.org/officeDocument/2006/relationships/hyperlink" Target="http://www.cleapss.org.uk/secondary/secondary-dandt/secondary-dant-model-risk-assements"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6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6.xml"/><Relationship Id="rId5" Type="http://schemas.openxmlformats.org/officeDocument/2006/relationships/image" Target="../media/image36.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84.xml"/><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6.xml"/></Relationships>
</file>

<file path=ppt/slides/_rels/slide2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2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xml"/><Relationship Id="rId1" Type="http://schemas.openxmlformats.org/officeDocument/2006/relationships/slideLayout" Target="../slideLayouts/slideLayout123.xml"/><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23.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31.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image" Target="../media/image54.jpeg"/><Relationship Id="rId1" Type="http://schemas.openxmlformats.org/officeDocument/2006/relationships/slideLayout" Target="../slideLayouts/slideLayout12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 Id="rId9" Type="http://schemas.openxmlformats.org/officeDocument/2006/relationships/image" Target="../media/image61.jpeg"/></Relationships>
</file>

<file path=ppt/slides/_rels/slide32.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jpeg"/><Relationship Id="rId7" Type="http://schemas.openxmlformats.org/officeDocument/2006/relationships/image" Target="../media/image67.jpeg"/><Relationship Id="rId2" Type="http://schemas.openxmlformats.org/officeDocument/2006/relationships/image" Target="../media/image62.jpeg"/><Relationship Id="rId1" Type="http://schemas.openxmlformats.org/officeDocument/2006/relationships/slideLayout" Target="../slideLayouts/slideLayout123.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 Id="rId9" Type="http://schemas.openxmlformats.org/officeDocument/2006/relationships/image" Target="../media/image69.jpeg"/></Relationships>
</file>

<file path=ppt/slides/_rels/slide3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97.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xml"/><Relationship Id="rId1" Type="http://schemas.openxmlformats.org/officeDocument/2006/relationships/slideLayout" Target="../slideLayouts/slideLayout53.xml"/></Relationships>
</file>

<file path=ppt/slides/_rels/slide36.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53.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xml"/><Relationship Id="rId1" Type="http://schemas.openxmlformats.org/officeDocument/2006/relationships/slideLayout" Target="../slideLayouts/slideLayout53.xml"/></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7.png"/></Relationships>
</file>

<file path=ppt/slides/_rels/slide4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4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92.png"/></Relationships>
</file>

<file path=ppt/slides/_rels/slide45.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image" Target="../media/image93.png"/><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 Id="rId9" Type="http://schemas.openxmlformats.org/officeDocument/2006/relationships/image" Target="../media/image26.png"/></Relationships>
</file>

<file path=ppt/slides/_rels/slide4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03.png"/><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4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0.xml"/></Relationships>
</file>

<file path=ppt/slides/_rels/slide5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5.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5.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23.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a:t>Specialist Extension Level  </a:t>
            </a:r>
            <a:br>
              <a:rPr lang="en-GB" dirty="0"/>
            </a:br>
            <a:r>
              <a:rPr lang="en-GB" dirty="0"/>
              <a:t>Secondary Food  Health and Safety (SFHS)</a:t>
            </a:r>
            <a:br>
              <a:rPr lang="en-GB" dirty="0"/>
            </a:br>
            <a:r>
              <a:rPr lang="en-GB" dirty="0">
                <a:solidFill>
                  <a:srgbClr val="FF0000"/>
                </a:solidFill>
              </a:rPr>
              <a:t> </a:t>
            </a:r>
            <a:r>
              <a:rPr lang="en-GB" dirty="0"/>
              <a:t> </a:t>
            </a:r>
          </a:p>
        </p:txBody>
      </p:sp>
      <p:sp>
        <p:nvSpPr>
          <p:cNvPr id="3" name="Subtitle 2"/>
          <p:cNvSpPr>
            <a:spLocks noGrp="1"/>
          </p:cNvSpPr>
          <p:nvPr>
            <p:ph type="subTitle" idx="1"/>
          </p:nvPr>
        </p:nvSpPr>
        <p:spPr>
          <a:xfrm>
            <a:off x="1187624" y="4293096"/>
            <a:ext cx="6656784" cy="1343000"/>
          </a:xfrm>
        </p:spPr>
        <p:txBody>
          <a:bodyPr/>
          <a:lstStyle/>
          <a:p>
            <a:r>
              <a:rPr lang="en-GB" dirty="0"/>
              <a:t>The Design and Technology Association</a:t>
            </a:r>
          </a:p>
          <a:p>
            <a:r>
              <a:rPr lang="en-GB" dirty="0">
                <a:solidFill>
                  <a:srgbClr val="FF0000"/>
                </a:solidFill>
              </a:rPr>
              <a:t>Jeff Knox RDTHSC 0546   </a:t>
            </a:r>
          </a:p>
        </p:txBody>
      </p:sp>
      <p:pic>
        <p:nvPicPr>
          <p:cNvPr id="1026" name="Picture 2" descr="http://www.subjectassociation.org.uk/assets/logos/DATA%20as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90465"/>
            <a:ext cx="2813737" cy="1294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926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Drinking water in a food room </a:t>
            </a:r>
          </a:p>
        </p:txBody>
      </p:sp>
      <p:sp>
        <p:nvSpPr>
          <p:cNvPr id="3" name="Content Placeholder 2"/>
          <p:cNvSpPr>
            <a:spLocks noGrp="1"/>
          </p:cNvSpPr>
          <p:nvPr>
            <p:ph idx="1"/>
          </p:nvPr>
        </p:nvSpPr>
        <p:spPr>
          <a:xfrm>
            <a:off x="661796" y="980728"/>
            <a:ext cx="7772400" cy="4800600"/>
          </a:xfrm>
        </p:spPr>
        <p:txBody>
          <a:bodyPr/>
          <a:lstStyle/>
          <a:p>
            <a:pPr marL="0" indent="0">
              <a:buNone/>
            </a:pPr>
            <a:r>
              <a:rPr lang="en-GB" dirty="0"/>
              <a:t> Taps should be labelled </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132856"/>
            <a:ext cx="4533900" cy="387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506335"/>
            <a:ext cx="2664296" cy="1660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49350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38" y="642938"/>
            <a:ext cx="4160837" cy="708025"/>
          </a:xfrm>
          <a:prstGeom prst="rect">
            <a:avLst/>
          </a:prstGeom>
          <a:noFill/>
        </p:spPr>
        <p:txBody>
          <a:bodyPr wrap="none">
            <a:spAutoFit/>
          </a:bodyPr>
          <a:lstStyle/>
          <a:p>
            <a:pPr eaLnBrk="0" fontAlgn="base" hangingPunct="0">
              <a:spcBef>
                <a:spcPct val="0"/>
              </a:spcBef>
              <a:spcAft>
                <a:spcPct val="0"/>
              </a:spcAft>
              <a:defRPr/>
            </a:pPr>
            <a:r>
              <a:rPr lang="en-GB" sz="4000" b="1" dirty="0">
                <a:solidFill>
                  <a:srgbClr val="000000"/>
                </a:solidFill>
              </a:rPr>
              <a:t>Risk Assessment</a:t>
            </a:r>
            <a:endParaRPr lang="en-US" sz="4000" b="1" dirty="0">
              <a:solidFill>
                <a:srgbClr val="000000"/>
              </a:solidFill>
            </a:endParaRPr>
          </a:p>
        </p:txBody>
      </p:sp>
      <p:sp>
        <p:nvSpPr>
          <p:cNvPr id="111619" name="TextBox 2"/>
          <p:cNvSpPr txBox="1">
            <a:spLocks noChangeArrowheads="1"/>
          </p:cNvSpPr>
          <p:nvPr/>
        </p:nvSpPr>
        <p:spPr bwMode="auto">
          <a:xfrm>
            <a:off x="357188" y="1428750"/>
            <a:ext cx="7997825" cy="486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ct val="50000"/>
              </a:spcBef>
              <a:buChar char="•"/>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9pPr>
          </a:lstStyle>
          <a:p>
            <a:pPr eaLnBrk="0" fontAlgn="base" hangingPunct="0">
              <a:lnSpc>
                <a:spcPct val="100000"/>
              </a:lnSpc>
              <a:spcBef>
                <a:spcPct val="0"/>
              </a:spcBef>
              <a:spcAft>
                <a:spcPct val="0"/>
              </a:spcAft>
              <a:buFontTx/>
              <a:buNone/>
            </a:pPr>
            <a:r>
              <a:rPr lang="en-GB" altLang="en-US" sz="2600" b="0" dirty="0">
                <a:solidFill>
                  <a:srgbClr val="000000"/>
                </a:solidFill>
                <a:latin typeface="Arial" charset="0"/>
                <a:cs typeface="Arial" charset="0"/>
              </a:rPr>
              <a:t>Model Risk assessments are based on:</a:t>
            </a:r>
          </a:p>
          <a:p>
            <a:pPr eaLnBrk="0" fontAlgn="base" hangingPunct="0">
              <a:lnSpc>
                <a:spcPct val="100000"/>
              </a:lnSpc>
              <a:spcBef>
                <a:spcPct val="0"/>
              </a:spcBef>
              <a:spcAft>
                <a:spcPct val="0"/>
              </a:spcAft>
              <a:buFontTx/>
              <a:buNone/>
            </a:pPr>
            <a:endParaRPr lang="en-GB" altLang="en-US" sz="2600" b="0" dirty="0">
              <a:solidFill>
                <a:srgbClr val="000000"/>
              </a:solidFill>
              <a:latin typeface="Arial" charset="0"/>
              <a:cs typeface="Arial" charset="0"/>
            </a:endParaRPr>
          </a:p>
          <a:p>
            <a:pPr eaLnBrk="0" fontAlgn="base" hangingPunct="0">
              <a:lnSpc>
                <a:spcPct val="100000"/>
              </a:lnSpc>
              <a:spcBef>
                <a:spcPct val="0"/>
              </a:spcBef>
              <a:spcAft>
                <a:spcPct val="0"/>
              </a:spcAft>
              <a:buFontTx/>
              <a:buNone/>
            </a:pPr>
            <a:r>
              <a:rPr lang="en-GB" altLang="en-US" sz="2600" b="0" dirty="0">
                <a:solidFill>
                  <a:srgbClr val="000000"/>
                </a:solidFill>
                <a:latin typeface="Arial" charset="0"/>
                <a:cs typeface="Arial" charset="0"/>
              </a:rPr>
              <a:t>Health and Safety Training Standards in </a:t>
            </a:r>
          </a:p>
          <a:p>
            <a:pPr eaLnBrk="0" fontAlgn="base" hangingPunct="0">
              <a:lnSpc>
                <a:spcPct val="100000"/>
              </a:lnSpc>
              <a:spcBef>
                <a:spcPct val="0"/>
              </a:spcBef>
              <a:spcAft>
                <a:spcPct val="0"/>
              </a:spcAft>
              <a:buFontTx/>
              <a:buNone/>
            </a:pPr>
            <a:r>
              <a:rPr lang="en-GB" altLang="en-US" sz="2600" b="0" dirty="0">
                <a:solidFill>
                  <a:srgbClr val="000000"/>
                </a:solidFill>
                <a:latin typeface="Arial" charset="0"/>
                <a:cs typeface="Arial" charset="0"/>
              </a:rPr>
              <a:t>Design &amp; Technology 2017</a:t>
            </a:r>
          </a:p>
          <a:p>
            <a:pPr eaLnBrk="0" fontAlgn="base" hangingPunct="0">
              <a:lnSpc>
                <a:spcPct val="100000"/>
              </a:lnSpc>
              <a:spcBef>
                <a:spcPct val="0"/>
              </a:spcBef>
              <a:spcAft>
                <a:spcPct val="0"/>
              </a:spcAft>
              <a:buFontTx/>
              <a:buNone/>
            </a:pPr>
            <a:endParaRPr lang="en-GB" altLang="en-US" sz="2600" b="0" dirty="0">
              <a:solidFill>
                <a:srgbClr val="000000"/>
              </a:solidFill>
              <a:latin typeface="Arial" charset="0"/>
              <a:cs typeface="Arial" charset="0"/>
            </a:endParaRPr>
          </a:p>
          <a:p>
            <a:pPr eaLnBrk="0" fontAlgn="base" hangingPunct="0">
              <a:lnSpc>
                <a:spcPct val="100000"/>
              </a:lnSpc>
              <a:spcBef>
                <a:spcPct val="0"/>
              </a:spcBef>
              <a:spcAft>
                <a:spcPct val="0"/>
              </a:spcAft>
              <a:buFontTx/>
              <a:buNone/>
            </a:pPr>
            <a:r>
              <a:rPr lang="en-GB" altLang="en-US" sz="2600" b="0" dirty="0">
                <a:solidFill>
                  <a:srgbClr val="000000"/>
                </a:solidFill>
                <a:latin typeface="Arial" charset="0"/>
                <a:cs typeface="Arial" charset="0"/>
              </a:rPr>
              <a:t>BS4163:2014 BRITISH STANDARD Health and </a:t>
            </a:r>
          </a:p>
          <a:p>
            <a:pPr eaLnBrk="0" fontAlgn="base" hangingPunct="0">
              <a:lnSpc>
                <a:spcPct val="100000"/>
              </a:lnSpc>
              <a:spcBef>
                <a:spcPct val="0"/>
              </a:spcBef>
              <a:spcAft>
                <a:spcPct val="0"/>
              </a:spcAft>
              <a:buFontTx/>
              <a:buNone/>
            </a:pPr>
            <a:r>
              <a:rPr lang="en-GB" altLang="en-US" sz="2600" b="0" dirty="0">
                <a:solidFill>
                  <a:srgbClr val="000000"/>
                </a:solidFill>
                <a:latin typeface="Arial" charset="0"/>
                <a:cs typeface="Arial" charset="0"/>
              </a:rPr>
              <a:t>safety for design and technology in schools and </a:t>
            </a:r>
          </a:p>
          <a:p>
            <a:pPr eaLnBrk="0" fontAlgn="base" hangingPunct="0">
              <a:lnSpc>
                <a:spcPct val="100000"/>
              </a:lnSpc>
              <a:spcBef>
                <a:spcPct val="0"/>
              </a:spcBef>
              <a:spcAft>
                <a:spcPct val="0"/>
              </a:spcAft>
              <a:buFontTx/>
              <a:buNone/>
            </a:pPr>
            <a:r>
              <a:rPr lang="en-GB" altLang="en-US" sz="2600" b="0" dirty="0">
                <a:solidFill>
                  <a:srgbClr val="000000"/>
                </a:solidFill>
                <a:latin typeface="Arial" charset="0"/>
                <a:cs typeface="Arial" charset="0"/>
              </a:rPr>
              <a:t>similar establishments</a:t>
            </a:r>
          </a:p>
          <a:p>
            <a:pPr eaLnBrk="0" fontAlgn="base" hangingPunct="0">
              <a:lnSpc>
                <a:spcPct val="100000"/>
              </a:lnSpc>
              <a:spcBef>
                <a:spcPct val="0"/>
              </a:spcBef>
              <a:spcAft>
                <a:spcPct val="0"/>
              </a:spcAft>
              <a:buFontTx/>
              <a:buNone/>
            </a:pPr>
            <a:br>
              <a:rPr lang="en-GB" altLang="en-US" sz="2600" b="0" dirty="0">
                <a:solidFill>
                  <a:srgbClr val="000000"/>
                </a:solidFill>
                <a:latin typeface="Arial" charset="0"/>
                <a:cs typeface="Arial" charset="0"/>
              </a:rPr>
            </a:br>
            <a:r>
              <a:rPr lang="en-GB" altLang="en-US" sz="2600" b="0" dirty="0">
                <a:solidFill>
                  <a:srgbClr val="000000"/>
                </a:solidFill>
                <a:latin typeface="Arial" charset="0"/>
                <a:cs typeface="Arial" charset="0"/>
              </a:rPr>
              <a:t>Model Risk Assessments for design and technology: </a:t>
            </a:r>
          </a:p>
          <a:p>
            <a:pPr eaLnBrk="0" fontAlgn="base" hangingPunct="0">
              <a:lnSpc>
                <a:spcPct val="100000"/>
              </a:lnSpc>
              <a:spcBef>
                <a:spcPct val="0"/>
              </a:spcBef>
              <a:spcAft>
                <a:spcPct val="0"/>
              </a:spcAft>
              <a:buFontTx/>
              <a:buNone/>
            </a:pPr>
            <a:r>
              <a:rPr lang="en-GB" altLang="en-US" sz="2600" b="0" dirty="0">
                <a:solidFill>
                  <a:srgbClr val="000000"/>
                </a:solidFill>
                <a:latin typeface="Arial" charset="0"/>
                <a:cs typeface="Arial" charset="0"/>
              </a:rPr>
              <a:t>CLEAPSS</a:t>
            </a:r>
            <a:endParaRPr lang="en-US" altLang="en-US" sz="2600" b="0" dirty="0">
              <a:solidFill>
                <a:srgbClr val="000000"/>
              </a:solidFill>
              <a:latin typeface="Arial" charset="0"/>
              <a:cs typeface="Arial" charset="0"/>
            </a:endParaRPr>
          </a:p>
          <a:p>
            <a:pPr eaLnBrk="0" fontAlgn="base" hangingPunct="0">
              <a:lnSpc>
                <a:spcPct val="100000"/>
              </a:lnSpc>
              <a:spcBef>
                <a:spcPct val="0"/>
              </a:spcBef>
              <a:spcAft>
                <a:spcPct val="0"/>
              </a:spcAft>
              <a:buFontTx/>
              <a:buNone/>
            </a:pPr>
            <a:endParaRPr lang="en-US" altLang="en-US" sz="2400" b="0" dirty="0">
              <a:solidFill>
                <a:srgbClr val="000000"/>
              </a:solidFill>
              <a:latin typeface="Arial" charset="0"/>
              <a:cs typeface="Arial" charset="0"/>
            </a:endParaRPr>
          </a:p>
        </p:txBody>
      </p:sp>
    </p:spTree>
    <p:extLst>
      <p:ext uri="{BB962C8B-B14F-4D97-AF65-F5344CB8AC3E}">
        <p14:creationId xmlns:p14="http://schemas.microsoft.com/office/powerpoint/2010/main" val="6088924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85800" y="304800"/>
            <a:ext cx="7772400" cy="533400"/>
          </a:xfrm>
          <a:prstGeom prst="rect">
            <a:avLst/>
          </a:prstGeom>
        </p:spPr>
        <p:txBody>
          <a:bodyPr/>
          <a:lstStyle/>
          <a:p>
            <a:pPr eaLnBrk="0" fontAlgn="base" hangingPunct="0">
              <a:spcBef>
                <a:spcPct val="0"/>
              </a:spcBef>
              <a:spcAft>
                <a:spcPct val="0"/>
              </a:spcAft>
              <a:defRPr/>
            </a:pPr>
            <a:r>
              <a:rPr lang="en-US" sz="4000" b="1" kern="0" dirty="0">
                <a:solidFill>
                  <a:srgbClr val="0070C0"/>
                </a:solidFill>
                <a:ea typeface="+mj-ea"/>
              </a:rPr>
              <a:t> </a:t>
            </a:r>
            <a:r>
              <a:rPr lang="en-US" sz="4000" b="1" kern="0" dirty="0">
                <a:solidFill>
                  <a:srgbClr val="000000"/>
                </a:solidFill>
                <a:ea typeface="+mj-ea"/>
              </a:rPr>
              <a:t>‘ADOPT AND ADAPT’ </a:t>
            </a:r>
            <a:br>
              <a:rPr lang="en-US" sz="4000" b="1" kern="0" dirty="0">
                <a:solidFill>
                  <a:srgbClr val="000000"/>
                </a:solidFill>
                <a:ea typeface="+mj-ea"/>
              </a:rPr>
            </a:br>
            <a:endParaRPr lang="en-US" sz="4000" b="1" kern="0" dirty="0">
              <a:solidFill>
                <a:srgbClr val="000000"/>
              </a:solidFill>
              <a:ea typeface="+mj-ea"/>
            </a:endParaRPr>
          </a:p>
        </p:txBody>
      </p:sp>
      <p:sp>
        <p:nvSpPr>
          <p:cNvPr id="3" name="Content Placeholder 2"/>
          <p:cNvSpPr txBox="1">
            <a:spLocks/>
          </p:cNvSpPr>
          <p:nvPr/>
        </p:nvSpPr>
        <p:spPr>
          <a:xfrm>
            <a:off x="428625" y="1000125"/>
            <a:ext cx="8029575" cy="4800600"/>
          </a:xfrm>
          <a:prstGeom prst="rect">
            <a:avLst/>
          </a:prstGeom>
        </p:spPr>
        <p:txBody>
          <a:bodyPr/>
          <a:lstStyle/>
          <a:p>
            <a:pPr marL="342900" indent="-342900" eaLnBrk="0" fontAlgn="base" hangingPunct="0">
              <a:lnSpc>
                <a:spcPct val="120000"/>
              </a:lnSpc>
              <a:spcBef>
                <a:spcPct val="50000"/>
              </a:spcBef>
              <a:spcAft>
                <a:spcPct val="0"/>
              </a:spcAft>
              <a:defRPr/>
            </a:pPr>
            <a:r>
              <a:rPr lang="en-GB" sz="2400" kern="0" dirty="0">
                <a:solidFill>
                  <a:srgbClr val="000000"/>
                </a:solidFill>
                <a:latin typeface="Arial" charset="0"/>
                <a:cs typeface="Arial" charset="0"/>
              </a:rPr>
              <a:t>Points to consider:</a:t>
            </a:r>
          </a:p>
          <a:p>
            <a:pPr marL="342900" indent="-342900" eaLnBrk="0" fontAlgn="base" hangingPunct="0">
              <a:lnSpc>
                <a:spcPct val="120000"/>
              </a:lnSpc>
              <a:spcBef>
                <a:spcPct val="50000"/>
              </a:spcBef>
              <a:spcAft>
                <a:spcPct val="0"/>
              </a:spcAft>
              <a:buFont typeface="Wingdings" pitchFamily="2" charset="2"/>
              <a:buChar char="ü"/>
              <a:defRPr/>
            </a:pPr>
            <a:r>
              <a:rPr lang="en-GB" sz="2400" kern="0" dirty="0">
                <a:solidFill>
                  <a:srgbClr val="000000"/>
                </a:solidFill>
                <a:latin typeface="Arial" charset="0"/>
                <a:cs typeface="Arial" charset="0"/>
              </a:rPr>
              <a:t> The activity</a:t>
            </a:r>
          </a:p>
          <a:p>
            <a:pPr marL="342900" indent="-342900" eaLnBrk="0" fontAlgn="base" hangingPunct="0">
              <a:lnSpc>
                <a:spcPct val="120000"/>
              </a:lnSpc>
              <a:spcBef>
                <a:spcPct val="50000"/>
              </a:spcBef>
              <a:spcAft>
                <a:spcPct val="0"/>
              </a:spcAft>
              <a:buFont typeface="Wingdings" pitchFamily="2" charset="2"/>
              <a:buChar char="ü"/>
              <a:defRPr/>
            </a:pPr>
            <a:r>
              <a:rPr lang="en-GB" sz="2400" kern="0" dirty="0">
                <a:solidFill>
                  <a:srgbClr val="000000"/>
                </a:solidFill>
                <a:latin typeface="Arial" charset="0"/>
                <a:cs typeface="Arial" charset="0"/>
              </a:rPr>
              <a:t> Skills/ experience / training</a:t>
            </a:r>
          </a:p>
          <a:p>
            <a:pPr marL="342900" indent="-342900" eaLnBrk="0" fontAlgn="base" hangingPunct="0">
              <a:lnSpc>
                <a:spcPct val="120000"/>
              </a:lnSpc>
              <a:spcBef>
                <a:spcPct val="50000"/>
              </a:spcBef>
              <a:spcAft>
                <a:spcPct val="0"/>
              </a:spcAft>
              <a:buFont typeface="Wingdings" pitchFamily="2" charset="2"/>
              <a:buChar char="ü"/>
              <a:defRPr/>
            </a:pPr>
            <a:r>
              <a:rPr lang="en-GB" sz="2400" kern="0" dirty="0">
                <a:solidFill>
                  <a:srgbClr val="000000"/>
                </a:solidFill>
                <a:latin typeface="Arial" charset="0"/>
                <a:cs typeface="Arial" charset="0"/>
              </a:rPr>
              <a:t> Level of supervision / support required</a:t>
            </a:r>
          </a:p>
          <a:p>
            <a:pPr marL="342900" indent="-342900" eaLnBrk="0" fontAlgn="base" hangingPunct="0">
              <a:lnSpc>
                <a:spcPct val="120000"/>
              </a:lnSpc>
              <a:spcBef>
                <a:spcPct val="50000"/>
              </a:spcBef>
              <a:spcAft>
                <a:spcPct val="0"/>
              </a:spcAft>
              <a:buFont typeface="Wingdings" pitchFamily="2" charset="2"/>
              <a:buChar char="ü"/>
              <a:defRPr/>
            </a:pPr>
            <a:r>
              <a:rPr lang="en-GB" sz="2400" kern="0" dirty="0">
                <a:solidFill>
                  <a:srgbClr val="000000"/>
                </a:solidFill>
                <a:latin typeface="Arial" charset="0"/>
                <a:cs typeface="Arial" charset="0"/>
              </a:rPr>
              <a:t> Any restrictions</a:t>
            </a:r>
          </a:p>
          <a:p>
            <a:pPr marL="342900" indent="-342900" eaLnBrk="0" fontAlgn="base" hangingPunct="0">
              <a:lnSpc>
                <a:spcPct val="120000"/>
              </a:lnSpc>
              <a:spcBef>
                <a:spcPct val="50000"/>
              </a:spcBef>
              <a:spcAft>
                <a:spcPct val="0"/>
              </a:spcAft>
              <a:buFont typeface="Wingdings" pitchFamily="2" charset="2"/>
              <a:buChar char="ü"/>
              <a:defRPr/>
            </a:pPr>
            <a:r>
              <a:rPr lang="en-US" sz="2400" kern="0" dirty="0">
                <a:solidFill>
                  <a:srgbClr val="000000"/>
                </a:solidFill>
                <a:latin typeface="Arial" charset="0"/>
                <a:cs typeface="Arial" charset="0"/>
              </a:rPr>
              <a:t>Any room layout/space/circulation problems</a:t>
            </a:r>
          </a:p>
          <a:p>
            <a:pPr marL="342900" indent="-342900" eaLnBrk="0" fontAlgn="base" hangingPunct="0">
              <a:lnSpc>
                <a:spcPct val="120000"/>
              </a:lnSpc>
              <a:spcBef>
                <a:spcPct val="50000"/>
              </a:spcBef>
              <a:spcAft>
                <a:spcPct val="0"/>
              </a:spcAft>
              <a:buFont typeface="Wingdings" pitchFamily="2" charset="2"/>
              <a:buChar char="ü"/>
              <a:defRPr/>
            </a:pPr>
            <a:r>
              <a:rPr lang="en-US" sz="2400" kern="0" dirty="0">
                <a:solidFill>
                  <a:srgbClr val="000000"/>
                </a:solidFill>
                <a:latin typeface="Arial" charset="0"/>
                <a:cs typeface="Arial" charset="0"/>
              </a:rPr>
              <a:t>Maintenance of equipment/appliances/machinery/tools </a:t>
            </a:r>
            <a:endParaRPr lang="en-GB" sz="2400" kern="0" dirty="0">
              <a:solidFill>
                <a:srgbClr val="000000"/>
              </a:solidFill>
              <a:latin typeface="Arial" charset="0"/>
              <a:cs typeface="Arial" charset="0"/>
            </a:endParaRPr>
          </a:p>
          <a:p>
            <a:pPr marL="342900" indent="-342900" eaLnBrk="0" fontAlgn="base" hangingPunct="0">
              <a:lnSpc>
                <a:spcPct val="120000"/>
              </a:lnSpc>
              <a:spcBef>
                <a:spcPct val="50000"/>
              </a:spcBef>
              <a:spcAft>
                <a:spcPct val="0"/>
              </a:spcAft>
              <a:buFont typeface="Wingdings" pitchFamily="2" charset="2"/>
              <a:buChar char="ü"/>
              <a:defRPr/>
            </a:pPr>
            <a:r>
              <a:rPr lang="en-US" sz="2400" kern="0" dirty="0">
                <a:solidFill>
                  <a:srgbClr val="000000"/>
                </a:solidFill>
                <a:latin typeface="Arial" charset="0"/>
                <a:cs typeface="Arial" charset="0"/>
              </a:rPr>
              <a:t>Any training/accreditation required</a:t>
            </a:r>
            <a:r>
              <a:rPr lang="en-US" sz="2400" b="1" kern="0" dirty="0">
                <a:solidFill>
                  <a:srgbClr val="000000"/>
                </a:solidFill>
              </a:rPr>
              <a:t> </a:t>
            </a:r>
          </a:p>
          <a:p>
            <a:pPr marL="342900" indent="-342900" eaLnBrk="0" fontAlgn="base" hangingPunct="0">
              <a:lnSpc>
                <a:spcPct val="120000"/>
              </a:lnSpc>
              <a:spcBef>
                <a:spcPct val="50000"/>
              </a:spcBef>
              <a:spcAft>
                <a:spcPct val="0"/>
              </a:spcAft>
              <a:buFont typeface="Wingdings" pitchFamily="2" charset="2"/>
              <a:buChar char="ü"/>
              <a:defRPr/>
            </a:pPr>
            <a:endParaRPr lang="en-US" sz="2400" kern="0" dirty="0">
              <a:solidFill>
                <a:srgbClr val="000000"/>
              </a:solidFill>
              <a:latin typeface="Arial" charset="0"/>
              <a:cs typeface="Arial" charset="0"/>
            </a:endParaRPr>
          </a:p>
        </p:txBody>
      </p:sp>
    </p:spTree>
    <p:extLst>
      <p:ext uri="{BB962C8B-B14F-4D97-AF65-F5344CB8AC3E}">
        <p14:creationId xmlns:p14="http://schemas.microsoft.com/office/powerpoint/2010/main" val="51248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a:latin typeface="Calibri" panose="020F0502020204030204" pitchFamily="34" charset="0"/>
              </a:rPr>
              <a:t>Training students in risk assessment. </a:t>
            </a:r>
            <a:br>
              <a:rPr lang="en-GB" sz="3600" dirty="0">
                <a:latin typeface="Calibri" panose="020F0502020204030204" pitchFamily="34" charset="0"/>
              </a:rPr>
            </a:br>
            <a:r>
              <a:rPr lang="en-GB" dirty="0"/>
              <a:t>					</a:t>
            </a:r>
            <a:br>
              <a:rPr lang="en-GB" dirty="0"/>
            </a:br>
            <a:r>
              <a:rPr lang="en-GB" dirty="0"/>
              <a:t>				       </a:t>
            </a:r>
            <a:r>
              <a:rPr lang="en-GB" sz="3600" dirty="0">
                <a:solidFill>
                  <a:srgbClr val="FF0000"/>
                </a:solidFill>
                <a:latin typeface="Calibri" panose="020F0502020204030204" pitchFamily="34" charset="0"/>
              </a:rPr>
              <a:t>When and how? </a:t>
            </a:r>
          </a:p>
        </p:txBody>
      </p:sp>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148" y="1030570"/>
            <a:ext cx="4104253" cy="243496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4932040" y="2132856"/>
            <a:ext cx="3744416" cy="584775"/>
          </a:xfrm>
          <a:prstGeom prst="rect">
            <a:avLst/>
          </a:prstGeom>
          <a:noFill/>
        </p:spPr>
        <p:txBody>
          <a:bodyPr wrap="square" rtlCol="0">
            <a:spAutoFit/>
          </a:bodyPr>
          <a:lstStyle/>
          <a:p>
            <a:r>
              <a:rPr lang="en-GB" sz="3200" b="1" dirty="0">
                <a:solidFill>
                  <a:srgbClr val="00B050"/>
                </a:solidFill>
              </a:rPr>
              <a:t>Training records? </a:t>
            </a:r>
          </a:p>
        </p:txBody>
      </p:sp>
      <p:pic>
        <p:nvPicPr>
          <p:cNvPr id="922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993" y="3717032"/>
            <a:ext cx="3019860" cy="21771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922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3294842"/>
            <a:ext cx="2808312" cy="274491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922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3322" y="2782910"/>
            <a:ext cx="1365250" cy="136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4"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47588" y="4194282"/>
            <a:ext cx="1475581" cy="1475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0045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r>
              <a:rPr lang="en-GB" b="1" dirty="0">
                <a:solidFill>
                  <a:srgbClr val="00B050"/>
                </a:solidFill>
              </a:rPr>
              <a:t>Teaching and Learning Strategies  </a:t>
            </a:r>
          </a:p>
        </p:txBody>
      </p:sp>
      <p:sp>
        <p:nvSpPr>
          <p:cNvPr id="4" name="Content Placeholder 3"/>
          <p:cNvSpPr>
            <a:spLocks noGrp="1"/>
          </p:cNvSpPr>
          <p:nvPr>
            <p:ph idx="1"/>
          </p:nvPr>
        </p:nvSpPr>
        <p:spPr/>
        <p:txBody>
          <a:bodyPr/>
          <a:lstStyle/>
          <a:p>
            <a:r>
              <a:rPr lang="en-GB" sz="2800" dirty="0"/>
              <a:t>How are  </a:t>
            </a:r>
            <a:r>
              <a:rPr lang="en-GB" sz="2800" b="1" dirty="0">
                <a:solidFill>
                  <a:srgbClr val="FF0000"/>
                </a:solidFill>
              </a:rPr>
              <a:t>H&amp;S issues </a:t>
            </a:r>
            <a:r>
              <a:rPr lang="en-GB" sz="2800" dirty="0"/>
              <a:t> incorporated into your  schemes of work?</a:t>
            </a:r>
          </a:p>
          <a:p>
            <a:endParaRPr lang="en-GB" sz="2800" dirty="0"/>
          </a:p>
          <a:p>
            <a:r>
              <a:rPr lang="en-GB" sz="2800" dirty="0"/>
              <a:t>How is </a:t>
            </a:r>
            <a:r>
              <a:rPr lang="en-GB" sz="2800" b="1" dirty="0">
                <a:solidFill>
                  <a:srgbClr val="FF0000"/>
                </a:solidFill>
              </a:rPr>
              <a:t>H&amp;S training </a:t>
            </a:r>
            <a:r>
              <a:rPr lang="en-GB" sz="2800" dirty="0"/>
              <a:t>provided for learners? </a:t>
            </a:r>
          </a:p>
          <a:p>
            <a:pPr marL="0" indent="0">
              <a:buNone/>
            </a:pPr>
            <a:endParaRPr lang="en-GB" sz="2800" dirty="0"/>
          </a:p>
          <a:p>
            <a:r>
              <a:rPr lang="en-GB" sz="2800" dirty="0"/>
              <a:t>How this training is </a:t>
            </a:r>
            <a:r>
              <a:rPr lang="en-GB" sz="2800" b="1" dirty="0">
                <a:solidFill>
                  <a:srgbClr val="FF0000"/>
                </a:solidFill>
              </a:rPr>
              <a:t>recorded?</a:t>
            </a:r>
          </a:p>
          <a:p>
            <a:endParaRPr lang="en-GB"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3717032"/>
            <a:ext cx="3168352" cy="253857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5589240"/>
            <a:ext cx="22733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21779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771" y="1336523"/>
            <a:ext cx="1368152" cy="20042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572744" y="2150301"/>
            <a:ext cx="4104456" cy="2893100"/>
          </a:xfrm>
          <a:prstGeom prst="rect">
            <a:avLst/>
          </a:prstGeom>
          <a:noFill/>
        </p:spPr>
        <p:txBody>
          <a:bodyPr wrap="square" rtlCol="0">
            <a:spAutoFit/>
          </a:bodyPr>
          <a:lstStyle/>
          <a:p>
            <a:r>
              <a:rPr lang="en-GB" b="1" dirty="0"/>
              <a:t>Task 1</a:t>
            </a:r>
            <a:r>
              <a:rPr lang="en-GB" dirty="0"/>
              <a:t>.</a:t>
            </a:r>
          </a:p>
          <a:p>
            <a:endParaRPr lang="en-GB" dirty="0"/>
          </a:p>
          <a:p>
            <a:r>
              <a:rPr lang="en-GB" dirty="0"/>
              <a:t> </a:t>
            </a:r>
            <a:r>
              <a:rPr lang="en-GB" sz="2800" b="1" dirty="0">
                <a:solidFill>
                  <a:srgbClr val="FF0000"/>
                </a:solidFill>
                <a:latin typeface="Calibri" panose="020F0502020204030204" pitchFamily="34" charset="0"/>
              </a:rPr>
              <a:t>Writing a Risk Assessment.</a:t>
            </a:r>
          </a:p>
          <a:p>
            <a:endParaRPr lang="en-GB" dirty="0"/>
          </a:p>
          <a:p>
            <a:r>
              <a:rPr lang="en-GB" dirty="0"/>
              <a:t> By adapting and adopting the  model risk assessment complete a risk assessment  for your school.</a:t>
            </a:r>
          </a:p>
          <a:p>
            <a:r>
              <a:rPr lang="en-GB" dirty="0"/>
              <a:t> </a:t>
            </a:r>
          </a:p>
        </p:txBody>
      </p:sp>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3429000"/>
            <a:ext cx="3277566" cy="2589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88775" y="303039"/>
            <a:ext cx="4023186" cy="1477328"/>
          </a:xfrm>
          <a:prstGeom prst="rect">
            <a:avLst/>
          </a:prstGeom>
        </p:spPr>
        <p:txBody>
          <a:bodyPr wrap="square">
            <a:spAutoFit/>
          </a:bodyPr>
          <a:lstStyle/>
          <a:p>
            <a:r>
              <a:rPr lang="en-GB" dirty="0">
                <a:hlinkClick r:id="rId4"/>
              </a:rPr>
              <a:t>http://www.cleapss.org.uk/secondary/secondary-dandt/secondary-dant-model-risk-assements</a:t>
            </a:r>
            <a:endParaRPr lang="en-GB" dirty="0"/>
          </a:p>
          <a:p>
            <a:endParaRPr lang="en-GB" dirty="0"/>
          </a:p>
        </p:txBody>
      </p:sp>
      <p:pic>
        <p:nvPicPr>
          <p:cNvPr id="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486" t="2122" r="2537" b="2038"/>
          <a:stretch/>
        </p:blipFill>
        <p:spPr bwMode="auto">
          <a:xfrm>
            <a:off x="7036871" y="177685"/>
            <a:ext cx="1512168" cy="2160988"/>
          </a:xfrm>
          <a:prstGeom prst="rect">
            <a:avLst/>
          </a:prstGeom>
          <a:noFill/>
          <a:ln w="9525">
            <a:solidFill>
              <a:sysClr val="window" lastClr="FFFFFF">
                <a:lumMod val="75000"/>
              </a:sys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553072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548680"/>
            <a:ext cx="8229600" cy="1143000"/>
          </a:xfrm>
        </p:spPr>
        <p:txBody>
          <a:bodyPr>
            <a:noAutofit/>
          </a:bodyPr>
          <a:lstStyle/>
          <a:p>
            <a:r>
              <a:rPr lang="en-GB" dirty="0"/>
              <a:t>Why maintenance is important?</a:t>
            </a:r>
            <a:br>
              <a:rPr lang="en-GB" dirty="0"/>
            </a:br>
            <a:endParaRPr lang="en-GB" dirty="0"/>
          </a:p>
        </p:txBody>
      </p:sp>
      <p:sp>
        <p:nvSpPr>
          <p:cNvPr id="3" name="Content Placeholder 2"/>
          <p:cNvSpPr>
            <a:spLocks noGrp="1"/>
          </p:cNvSpPr>
          <p:nvPr>
            <p:ph idx="1"/>
          </p:nvPr>
        </p:nvSpPr>
        <p:spPr>
          <a:xfrm>
            <a:off x="467544" y="1412776"/>
            <a:ext cx="8568952" cy="5256584"/>
          </a:xfrm>
        </p:spPr>
        <p:txBody>
          <a:bodyPr>
            <a:normAutofit fontScale="62500" lnSpcReduction="20000"/>
          </a:bodyPr>
          <a:lstStyle/>
          <a:p>
            <a:endParaRPr lang="en-GB" dirty="0"/>
          </a:p>
          <a:p>
            <a:r>
              <a:rPr lang="en-GB" dirty="0"/>
              <a:t>Meet </a:t>
            </a:r>
            <a:r>
              <a:rPr lang="en-GB" b="1" dirty="0">
                <a:solidFill>
                  <a:srgbClr val="FF0000"/>
                </a:solidFill>
              </a:rPr>
              <a:t>all current legislation, insurance requirements and responsibilities</a:t>
            </a:r>
          </a:p>
          <a:p>
            <a:pPr lvl="1"/>
            <a:r>
              <a:rPr lang="en-GB" dirty="0"/>
              <a:t>      Control of substances Hazardous to Health (COSHH) 2002 Regulations, </a:t>
            </a:r>
          </a:p>
          <a:p>
            <a:pPr lvl="1"/>
            <a:r>
              <a:rPr lang="en-GB" dirty="0"/>
              <a:t>      Provision and Use of Work Equipment Regulations (PUWER) 1998, </a:t>
            </a:r>
          </a:p>
          <a:p>
            <a:pPr lvl="1"/>
            <a:r>
              <a:rPr lang="en-GB" dirty="0"/>
              <a:t>      Lifting Operations and Lifting Equipment Regulations (LOLER) 1998 </a:t>
            </a:r>
          </a:p>
          <a:p>
            <a:pPr lvl="1"/>
            <a:r>
              <a:rPr lang="en-GB" dirty="0"/>
              <a:t>      BS4163:2014   Health and safety for design and technology in educational and      	   similar establishments - Code of practice.  </a:t>
            </a:r>
          </a:p>
          <a:p>
            <a:pPr lvl="1"/>
            <a:r>
              <a:rPr lang="en-GB" dirty="0"/>
              <a:t>      BS7671:2008 Wiring regulations </a:t>
            </a:r>
          </a:p>
          <a:p>
            <a:pPr lvl="1"/>
            <a:r>
              <a:rPr lang="en-GB" dirty="0"/>
              <a:t>      HSE Guidelines HSG 258 - Controlling airborne contaminants at work </a:t>
            </a:r>
          </a:p>
          <a:p>
            <a:endParaRPr lang="en-GB" dirty="0"/>
          </a:p>
          <a:p>
            <a:r>
              <a:rPr lang="en-GB" dirty="0"/>
              <a:t>Ensure equipment is </a:t>
            </a:r>
            <a:r>
              <a:rPr lang="en-GB" b="1" dirty="0">
                <a:solidFill>
                  <a:srgbClr val="FF0000"/>
                </a:solidFill>
              </a:rPr>
              <a:t>safe for you and your students.</a:t>
            </a:r>
          </a:p>
          <a:p>
            <a:endParaRPr lang="en-GB" dirty="0"/>
          </a:p>
          <a:p>
            <a:r>
              <a:rPr lang="en-GB" dirty="0"/>
              <a:t>Carrying out </a:t>
            </a:r>
            <a:r>
              <a:rPr lang="en-GB" b="1" dirty="0">
                <a:solidFill>
                  <a:srgbClr val="FF0000"/>
                </a:solidFill>
              </a:rPr>
              <a:t>Portable Appliance Testing within the suggested 12 month intervals.  </a:t>
            </a:r>
            <a:r>
              <a:rPr lang="en-GB" dirty="0"/>
              <a:t>(Or at other previously agreed intervals depending on use).</a:t>
            </a:r>
          </a:p>
          <a:p>
            <a:endParaRPr lang="en-GB" dirty="0"/>
          </a:p>
          <a:p>
            <a:r>
              <a:rPr lang="en-GB" dirty="0"/>
              <a:t>Extend the </a:t>
            </a:r>
            <a:r>
              <a:rPr lang="en-GB" b="1" dirty="0">
                <a:solidFill>
                  <a:srgbClr val="FF0000"/>
                </a:solidFill>
              </a:rPr>
              <a:t>working life</a:t>
            </a:r>
            <a:r>
              <a:rPr lang="en-GB" dirty="0">
                <a:solidFill>
                  <a:srgbClr val="FF0000"/>
                </a:solidFill>
              </a:rPr>
              <a:t> </a:t>
            </a:r>
            <a:r>
              <a:rPr lang="en-GB" dirty="0"/>
              <a:t>of your equipment .</a:t>
            </a:r>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5517232"/>
            <a:ext cx="22733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19100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Portable Appliance Testing (PAT)</a:t>
            </a:r>
          </a:p>
        </p:txBody>
      </p:sp>
      <p:sp>
        <p:nvSpPr>
          <p:cNvPr id="3" name="Content Placeholder 2"/>
          <p:cNvSpPr>
            <a:spLocks noGrp="1"/>
          </p:cNvSpPr>
          <p:nvPr>
            <p:ph idx="1"/>
          </p:nvPr>
        </p:nvSpPr>
        <p:spPr/>
        <p:txBody>
          <a:bodyPr/>
          <a:lstStyle/>
          <a:p>
            <a:r>
              <a:rPr lang="en-GB" dirty="0"/>
              <a:t>Portable Appliance Testing </a:t>
            </a:r>
          </a:p>
          <a:p>
            <a:endParaRPr lang="en-GB" dirty="0"/>
          </a:p>
          <a:p>
            <a:r>
              <a:rPr lang="en-GB" dirty="0"/>
              <a:t>Carried out </a:t>
            </a:r>
            <a:r>
              <a:rPr lang="en-GB" dirty="0">
                <a:solidFill>
                  <a:srgbClr val="FF0000"/>
                </a:solidFill>
              </a:rPr>
              <a:t>regularly </a:t>
            </a:r>
            <a:r>
              <a:rPr lang="en-GB" dirty="0"/>
              <a:t>on equipment in your material work area, or one that you regularly work in.  An appropriate label is evidence.</a:t>
            </a:r>
          </a:p>
          <a:p>
            <a:endParaRPr lang="en-GB" dirty="0"/>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639" t="28678" r="19436" b="7468"/>
          <a:stretch/>
        </p:blipFill>
        <p:spPr bwMode="auto">
          <a:xfrm>
            <a:off x="3347864" y="4322453"/>
            <a:ext cx="2003718" cy="19408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30601" b="10199"/>
          <a:stretch/>
        </p:blipFill>
        <p:spPr bwMode="auto">
          <a:xfrm>
            <a:off x="5508104" y="4352743"/>
            <a:ext cx="3073524" cy="1819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4768" t="5235" r="3597" b="5826"/>
          <a:stretch/>
        </p:blipFill>
        <p:spPr bwMode="auto">
          <a:xfrm>
            <a:off x="413658" y="4585296"/>
            <a:ext cx="2754086" cy="1415142"/>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572378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850" y="404813"/>
            <a:ext cx="6288901" cy="707886"/>
          </a:xfrm>
          <a:prstGeom prst="rect">
            <a:avLst/>
          </a:prstGeom>
          <a:noFill/>
        </p:spPr>
        <p:txBody>
          <a:bodyPr wrap="none">
            <a:spAutoFit/>
          </a:bodyPr>
          <a:lstStyle/>
          <a:p>
            <a:pPr eaLnBrk="0" fontAlgn="base" hangingPunct="0">
              <a:spcBef>
                <a:spcPct val="0"/>
              </a:spcBef>
              <a:spcAft>
                <a:spcPct val="0"/>
              </a:spcAft>
              <a:defRPr/>
            </a:pPr>
            <a:r>
              <a:rPr lang="en-GB" sz="4000" b="1" dirty="0">
                <a:solidFill>
                  <a:srgbClr val="000000"/>
                </a:solidFill>
                <a:latin typeface="Calibri" panose="020F0502020204030204" pitchFamily="34" charset="0"/>
              </a:rPr>
              <a:t>Cleaning – Keeping food safe</a:t>
            </a:r>
          </a:p>
        </p:txBody>
      </p:sp>
      <p:sp>
        <p:nvSpPr>
          <p:cNvPr id="84995" name="TextBox 2"/>
          <p:cNvSpPr txBox="1">
            <a:spLocks noChangeArrowheads="1"/>
          </p:cNvSpPr>
          <p:nvPr/>
        </p:nvSpPr>
        <p:spPr bwMode="auto">
          <a:xfrm>
            <a:off x="323850" y="1196974"/>
            <a:ext cx="7992566"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50000"/>
              </a:spcBef>
              <a:buChar char="•"/>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9pPr>
          </a:lstStyle>
          <a:p>
            <a:pPr eaLnBrk="0" fontAlgn="base" hangingPunct="0">
              <a:lnSpc>
                <a:spcPct val="100000"/>
              </a:lnSpc>
              <a:spcBef>
                <a:spcPct val="0"/>
              </a:spcBef>
              <a:spcAft>
                <a:spcPct val="0"/>
              </a:spcAft>
              <a:buFontTx/>
              <a:buNone/>
            </a:pPr>
            <a:r>
              <a:rPr lang="en-GB" altLang="en-US" sz="2600" dirty="0">
                <a:solidFill>
                  <a:srgbClr val="FF0000"/>
                </a:solidFill>
                <a:latin typeface="Calibri" panose="020F0502020204030204" pitchFamily="34" charset="0"/>
                <a:cs typeface="Arial" charset="0"/>
              </a:rPr>
              <a:t>Food preparation areas </a:t>
            </a:r>
            <a:r>
              <a:rPr lang="en-GB" altLang="en-US" sz="2600" b="0" dirty="0">
                <a:solidFill>
                  <a:srgbClr val="000000"/>
                </a:solidFill>
                <a:latin typeface="Calibri" panose="020F0502020204030204" pitchFamily="34" charset="0"/>
                <a:cs typeface="Arial" charset="0"/>
              </a:rPr>
              <a:t>must be kept clean to protect from:</a:t>
            </a:r>
          </a:p>
          <a:p>
            <a:pPr eaLnBrk="0" fontAlgn="base" hangingPunct="0">
              <a:lnSpc>
                <a:spcPct val="100000"/>
              </a:lnSpc>
              <a:spcBef>
                <a:spcPct val="0"/>
              </a:spcBef>
              <a:spcAft>
                <a:spcPct val="0"/>
              </a:spcAft>
              <a:buNone/>
            </a:pPr>
            <a:endParaRPr lang="en-GB" altLang="en-US" sz="2600" b="0" dirty="0">
              <a:solidFill>
                <a:srgbClr val="000000"/>
              </a:solidFill>
              <a:latin typeface="Calibri" panose="020F0502020204030204" pitchFamily="34" charset="0"/>
              <a:cs typeface="Arial" charset="0"/>
            </a:endParaRPr>
          </a:p>
          <a:p>
            <a:pPr marL="342900" indent="-342900" eaLnBrk="0" fontAlgn="base" hangingPunct="0">
              <a:lnSpc>
                <a:spcPct val="100000"/>
              </a:lnSpc>
              <a:spcBef>
                <a:spcPct val="0"/>
              </a:spcBef>
              <a:spcAft>
                <a:spcPct val="0"/>
              </a:spcAft>
            </a:pPr>
            <a:r>
              <a:rPr lang="en-GB" altLang="en-US" sz="2600" dirty="0">
                <a:solidFill>
                  <a:srgbClr val="000000"/>
                </a:solidFill>
                <a:latin typeface="Calibri" panose="020F0502020204030204" pitchFamily="34" charset="0"/>
                <a:cs typeface="Arial" charset="0"/>
              </a:rPr>
              <a:t>microbial contamination </a:t>
            </a:r>
            <a:r>
              <a:rPr lang="en-GB" altLang="en-US" sz="2600" b="0" dirty="0">
                <a:solidFill>
                  <a:srgbClr val="000000"/>
                </a:solidFill>
                <a:latin typeface="Calibri" panose="020F0502020204030204" pitchFamily="34" charset="0"/>
                <a:cs typeface="Arial" charset="0"/>
              </a:rPr>
              <a:t>– reduce bacteria to a safe level,  reduce cross contamination.</a:t>
            </a:r>
          </a:p>
          <a:p>
            <a:pPr eaLnBrk="0" fontAlgn="base" hangingPunct="0">
              <a:lnSpc>
                <a:spcPct val="100000"/>
              </a:lnSpc>
              <a:spcBef>
                <a:spcPct val="0"/>
              </a:spcBef>
              <a:spcAft>
                <a:spcPct val="0"/>
              </a:spcAft>
              <a:buFontTx/>
              <a:buNone/>
            </a:pPr>
            <a:endParaRPr lang="en-GB" altLang="en-US" sz="2600" b="0" dirty="0">
              <a:solidFill>
                <a:srgbClr val="000000"/>
              </a:solidFill>
              <a:latin typeface="Calibri" panose="020F0502020204030204" pitchFamily="34" charset="0"/>
              <a:cs typeface="Arial" charset="0"/>
            </a:endParaRPr>
          </a:p>
          <a:p>
            <a:pPr marL="342900" indent="-342900" eaLnBrk="0" fontAlgn="base" hangingPunct="0">
              <a:lnSpc>
                <a:spcPct val="100000"/>
              </a:lnSpc>
              <a:spcBef>
                <a:spcPct val="0"/>
              </a:spcBef>
              <a:spcAft>
                <a:spcPct val="0"/>
              </a:spcAft>
            </a:pPr>
            <a:r>
              <a:rPr lang="en-GB" altLang="en-US" sz="2600" dirty="0">
                <a:solidFill>
                  <a:srgbClr val="000000"/>
                </a:solidFill>
                <a:latin typeface="Calibri" panose="020F0502020204030204" pitchFamily="34" charset="0"/>
                <a:cs typeface="Arial" charset="0"/>
              </a:rPr>
              <a:t>physical contamination </a:t>
            </a:r>
            <a:r>
              <a:rPr lang="en-GB" altLang="en-US" sz="2600" b="0" dirty="0">
                <a:solidFill>
                  <a:srgbClr val="000000"/>
                </a:solidFill>
                <a:latin typeface="Calibri" panose="020F0502020204030204" pitchFamily="34" charset="0"/>
                <a:cs typeface="Arial" charset="0"/>
              </a:rPr>
              <a:t>– removing objects that could </a:t>
            </a:r>
          </a:p>
          <a:p>
            <a:pPr eaLnBrk="0" fontAlgn="base" hangingPunct="0">
              <a:lnSpc>
                <a:spcPct val="100000"/>
              </a:lnSpc>
              <a:spcBef>
                <a:spcPct val="0"/>
              </a:spcBef>
              <a:spcAft>
                <a:spcPct val="0"/>
              </a:spcAft>
              <a:buFontTx/>
              <a:buNone/>
            </a:pPr>
            <a:r>
              <a:rPr lang="en-GB" altLang="en-US" sz="2600" b="0" dirty="0">
                <a:solidFill>
                  <a:srgbClr val="000000"/>
                </a:solidFill>
                <a:latin typeface="Calibri" panose="020F0502020204030204" pitchFamily="34" charset="0"/>
                <a:cs typeface="Arial" charset="0"/>
              </a:rPr>
              <a:t>    fall into food.</a:t>
            </a:r>
          </a:p>
          <a:p>
            <a:pPr eaLnBrk="0" fontAlgn="base" hangingPunct="0">
              <a:lnSpc>
                <a:spcPct val="100000"/>
              </a:lnSpc>
              <a:spcBef>
                <a:spcPct val="0"/>
              </a:spcBef>
              <a:spcAft>
                <a:spcPct val="0"/>
              </a:spcAft>
              <a:buFontTx/>
              <a:buNone/>
            </a:pPr>
            <a:endParaRPr lang="en-GB" altLang="en-US" sz="2600" b="0" dirty="0">
              <a:solidFill>
                <a:srgbClr val="000000"/>
              </a:solidFill>
              <a:latin typeface="Calibri" panose="020F0502020204030204" pitchFamily="34" charset="0"/>
              <a:cs typeface="Arial" charset="0"/>
            </a:endParaRPr>
          </a:p>
          <a:p>
            <a:pPr marL="342900" indent="-342900" eaLnBrk="0" fontAlgn="base" hangingPunct="0">
              <a:lnSpc>
                <a:spcPct val="100000"/>
              </a:lnSpc>
              <a:spcBef>
                <a:spcPct val="0"/>
              </a:spcBef>
              <a:spcAft>
                <a:spcPct val="0"/>
              </a:spcAft>
            </a:pPr>
            <a:r>
              <a:rPr lang="en-GB" altLang="en-US" sz="2600" dirty="0">
                <a:solidFill>
                  <a:srgbClr val="000000"/>
                </a:solidFill>
                <a:latin typeface="Calibri" panose="020F0502020204030204" pitchFamily="34" charset="0"/>
                <a:cs typeface="Arial" charset="0"/>
              </a:rPr>
              <a:t>chemical contamination </a:t>
            </a:r>
            <a:r>
              <a:rPr lang="en-GB" altLang="en-US" sz="2600" b="0" dirty="0">
                <a:solidFill>
                  <a:srgbClr val="000000"/>
                </a:solidFill>
                <a:latin typeface="Calibri" panose="020F0502020204030204" pitchFamily="34" charset="0"/>
                <a:cs typeface="Arial" charset="0"/>
              </a:rPr>
              <a:t>– washing away pesticide </a:t>
            </a:r>
          </a:p>
          <a:p>
            <a:pPr eaLnBrk="0" fontAlgn="base" hangingPunct="0">
              <a:lnSpc>
                <a:spcPct val="100000"/>
              </a:lnSpc>
              <a:spcBef>
                <a:spcPct val="0"/>
              </a:spcBef>
              <a:spcAft>
                <a:spcPct val="0"/>
              </a:spcAft>
              <a:buFontTx/>
              <a:buNone/>
            </a:pPr>
            <a:r>
              <a:rPr lang="en-GB" altLang="en-US" sz="2600" b="0" dirty="0">
                <a:solidFill>
                  <a:srgbClr val="000000"/>
                </a:solidFill>
                <a:latin typeface="Calibri" panose="020F0502020204030204" pitchFamily="34" charset="0"/>
                <a:cs typeface="Arial" charset="0"/>
              </a:rPr>
              <a:t>    residue and chemical cleaning residue</a:t>
            </a:r>
          </a:p>
          <a:p>
            <a:pPr eaLnBrk="0" fontAlgn="base" hangingPunct="0">
              <a:lnSpc>
                <a:spcPct val="100000"/>
              </a:lnSpc>
              <a:spcBef>
                <a:spcPct val="0"/>
              </a:spcBef>
              <a:spcAft>
                <a:spcPct val="0"/>
              </a:spcAft>
              <a:buFont typeface="Wingdings" pitchFamily="2" charset="2"/>
              <a:buChar char="v"/>
            </a:pPr>
            <a:endParaRPr lang="en-GB" altLang="en-US" sz="2600" b="0" dirty="0">
              <a:solidFill>
                <a:srgbClr val="000000"/>
              </a:solidFill>
              <a:latin typeface="Arial" charset="0"/>
              <a:cs typeface="Arial" charset="0"/>
            </a:endParaRPr>
          </a:p>
        </p:txBody>
      </p:sp>
    </p:spTree>
    <p:extLst>
      <p:ext uri="{BB962C8B-B14F-4D97-AF65-F5344CB8AC3E}">
        <p14:creationId xmlns:p14="http://schemas.microsoft.com/office/powerpoint/2010/main" val="11418084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GB" altLang="en-US" sz="4000" dirty="0">
                <a:solidFill>
                  <a:schemeClr val="tx1"/>
                </a:solidFill>
                <a:latin typeface="Calibri" panose="020F0502020204030204" pitchFamily="34" charset="0"/>
              </a:rPr>
              <a:t>When to clean?</a:t>
            </a:r>
            <a:endParaRPr lang="en-US" altLang="en-US" sz="4000" dirty="0">
              <a:solidFill>
                <a:schemeClr val="tx1"/>
              </a:solidFill>
              <a:latin typeface="Calibri" panose="020F0502020204030204" pitchFamily="34" charset="0"/>
            </a:endParaRPr>
          </a:p>
        </p:txBody>
      </p:sp>
      <p:sp>
        <p:nvSpPr>
          <p:cNvPr id="86019" name="Content Placeholder 2"/>
          <p:cNvSpPr>
            <a:spLocks noGrp="1"/>
          </p:cNvSpPr>
          <p:nvPr>
            <p:ph idx="1"/>
          </p:nvPr>
        </p:nvSpPr>
        <p:spPr/>
        <p:txBody>
          <a:bodyPr/>
          <a:lstStyle/>
          <a:p>
            <a:pPr eaLnBrk="1" hangingPunct="1"/>
            <a:r>
              <a:rPr lang="en-US" altLang="en-US" sz="2200" b="0" dirty="0">
                <a:latin typeface="Calibri" panose="020F0502020204030204" pitchFamily="34" charset="0"/>
              </a:rPr>
              <a:t>Best practice – </a:t>
            </a:r>
            <a:r>
              <a:rPr lang="en-US" altLang="en-US" sz="2200" dirty="0">
                <a:latin typeface="Calibri" panose="020F0502020204030204" pitchFamily="34" charset="0"/>
              </a:rPr>
              <a:t>Clean as you go.</a:t>
            </a:r>
          </a:p>
          <a:p>
            <a:pPr eaLnBrk="1" hangingPunct="1"/>
            <a:r>
              <a:rPr lang="en-US" altLang="en-US" sz="2200" b="0" dirty="0">
                <a:latin typeface="Calibri" panose="020F0502020204030204" pitchFamily="34" charset="0"/>
              </a:rPr>
              <a:t>Prevent build up of dirt and waste.</a:t>
            </a:r>
          </a:p>
          <a:p>
            <a:pPr eaLnBrk="1" hangingPunct="1"/>
            <a:r>
              <a:rPr lang="en-US" altLang="en-US" sz="2200" b="0" dirty="0">
                <a:latin typeface="Calibri" panose="020F0502020204030204" pitchFamily="34" charset="0"/>
              </a:rPr>
              <a:t>Before disinfection</a:t>
            </a:r>
          </a:p>
          <a:p>
            <a:pPr eaLnBrk="1" hangingPunct="1"/>
            <a:r>
              <a:rPr lang="en-US" altLang="en-US" sz="2200" b="0" dirty="0">
                <a:latin typeface="Calibri" panose="020F0502020204030204" pitchFamily="34" charset="0"/>
              </a:rPr>
              <a:t>Food contact surfaces should be cleaned </a:t>
            </a:r>
            <a:r>
              <a:rPr lang="en-US" altLang="en-US" sz="2200" dirty="0">
                <a:latin typeface="Calibri" panose="020F0502020204030204" pitchFamily="34" charset="0"/>
              </a:rPr>
              <a:t>before</a:t>
            </a:r>
            <a:r>
              <a:rPr lang="en-US" altLang="en-US" sz="2200" b="0" dirty="0">
                <a:latin typeface="Calibri" panose="020F0502020204030204" pitchFamily="34" charset="0"/>
              </a:rPr>
              <a:t> commencing work and </a:t>
            </a:r>
            <a:r>
              <a:rPr lang="en-US" altLang="en-US" sz="2200" dirty="0">
                <a:latin typeface="Calibri" panose="020F0502020204030204" pitchFamily="34" charset="0"/>
              </a:rPr>
              <a:t>immediately after.</a:t>
            </a:r>
          </a:p>
          <a:p>
            <a:pPr eaLnBrk="1" hangingPunct="1"/>
            <a:r>
              <a:rPr lang="en-US" altLang="en-US" sz="2200" b="0" dirty="0">
                <a:latin typeface="Calibri" panose="020F0502020204030204" pitchFamily="34" charset="0"/>
              </a:rPr>
              <a:t>If you made the mess then you should clean it up!</a:t>
            </a:r>
          </a:p>
          <a:p>
            <a:pPr eaLnBrk="1" hangingPunct="1"/>
            <a:r>
              <a:rPr lang="en-US" altLang="en-US" sz="2200" b="0" dirty="0">
                <a:latin typeface="Calibri" panose="020F0502020204030204" pitchFamily="34" charset="0"/>
              </a:rPr>
              <a:t>Lower risk areas such as floors, should be cleaned at the end of the day.</a:t>
            </a:r>
          </a:p>
          <a:p>
            <a:pPr eaLnBrk="1" hangingPunct="1"/>
            <a:r>
              <a:rPr lang="en-US" altLang="en-US" sz="2200" b="0" dirty="0">
                <a:latin typeface="Calibri" panose="020F0502020204030204" pitchFamily="34" charset="0"/>
              </a:rPr>
              <a:t>Specialist cleaning as required e.g. tiles around sink areas, extractor fans </a:t>
            </a: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051" r="7347" b="2884"/>
          <a:stretch/>
        </p:blipFill>
        <p:spPr bwMode="auto">
          <a:xfrm>
            <a:off x="5861068" y="188640"/>
            <a:ext cx="1519244"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48524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83568" y="404664"/>
            <a:ext cx="7560839" cy="1200329"/>
          </a:xfrm>
          <a:prstGeom prst="rect">
            <a:avLst/>
          </a:prstGeom>
        </p:spPr>
        <p:txBody>
          <a:bodyPr wrap="square">
            <a:spAutoFit/>
          </a:bodyPr>
          <a:lstStyle/>
          <a:p>
            <a:r>
              <a:rPr lang="en-GB" sz="2400" b="1" dirty="0">
                <a:latin typeface="+mj-lt"/>
              </a:rPr>
              <a:t>BS4163 - 2014 </a:t>
            </a:r>
          </a:p>
          <a:p>
            <a:r>
              <a:rPr lang="en-GB" sz="2400" dirty="0">
                <a:latin typeface="+mj-lt"/>
              </a:rPr>
              <a:t>Health and safety for design and technology in educational and similar establishments. Code of practice</a:t>
            </a:r>
            <a:r>
              <a:rPr lang="en-GB" sz="2000" dirty="0">
                <a:latin typeface="+mj-lt"/>
              </a:rPr>
              <a:t>. </a:t>
            </a:r>
          </a:p>
        </p:txBody>
      </p:sp>
      <p:pic>
        <p:nvPicPr>
          <p:cNvPr id="512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86" t="2122" r="2537" b="2038"/>
          <a:stretch/>
        </p:blipFill>
        <p:spPr bwMode="auto">
          <a:xfrm>
            <a:off x="2580049" y="1700808"/>
            <a:ext cx="3290867" cy="4702866"/>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5373216"/>
            <a:ext cx="1547813" cy="712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8685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32656"/>
            <a:ext cx="7772400" cy="533400"/>
          </a:xfrm>
        </p:spPr>
        <p:txBody>
          <a:bodyPr/>
          <a:lstStyle/>
          <a:p>
            <a:pPr algn="ctr"/>
            <a:r>
              <a:rPr lang="en-GB" sz="4800" dirty="0">
                <a:latin typeface="Calibri" panose="020F0502020204030204" pitchFamily="34" charset="0"/>
              </a:rPr>
              <a:t>Cleaning Materials </a:t>
            </a:r>
          </a:p>
        </p:txBody>
      </p:sp>
      <p:pic>
        <p:nvPicPr>
          <p:cNvPr id="614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637" r="5962"/>
          <a:stretch/>
        </p:blipFill>
        <p:spPr bwMode="auto">
          <a:xfrm>
            <a:off x="179512" y="1092980"/>
            <a:ext cx="2335088" cy="4045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2649279"/>
            <a:ext cx="2223335" cy="2099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0083" y="1988840"/>
            <a:ext cx="1292225" cy="288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47564" y="5229200"/>
            <a:ext cx="5688632" cy="1200329"/>
          </a:xfrm>
          <a:prstGeom prst="rect">
            <a:avLst/>
          </a:prstGeom>
          <a:noFill/>
        </p:spPr>
        <p:txBody>
          <a:bodyPr wrap="square" rtlCol="0">
            <a:spAutoFit/>
          </a:bodyPr>
          <a:lstStyle/>
          <a:p>
            <a:r>
              <a:rPr lang="en-GB" sz="3600" b="1" dirty="0">
                <a:solidFill>
                  <a:srgbClr val="FF0000"/>
                </a:solidFill>
                <a:latin typeface="Calibri" panose="020F0502020204030204" pitchFamily="34" charset="0"/>
              </a:rPr>
              <a:t>Storage and use of cleaning materials. </a:t>
            </a:r>
          </a:p>
        </p:txBody>
      </p:sp>
      <p:pic>
        <p:nvPicPr>
          <p:cNvPr id="6150"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l="11647"/>
          <a:stretch/>
        </p:blipFill>
        <p:spPr bwMode="auto">
          <a:xfrm>
            <a:off x="7020272" y="1660111"/>
            <a:ext cx="1800200" cy="3478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53796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COSHH Data </a:t>
            </a:r>
            <a:r>
              <a:rPr lang="en-GB"/>
              <a:t>Sheets </a:t>
            </a:r>
            <a:endParaRPr lang="en-GB"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126137"/>
            <a:ext cx="7284245" cy="410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312" y="3150576"/>
            <a:ext cx="1295400" cy="2886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899592" y="5373216"/>
            <a:ext cx="2274005" cy="816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72840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0825" y="476250"/>
            <a:ext cx="4937125" cy="708025"/>
          </a:xfrm>
          <a:prstGeom prst="rect">
            <a:avLst/>
          </a:prstGeom>
          <a:noFill/>
        </p:spPr>
        <p:txBody>
          <a:bodyPr wrap="none">
            <a:spAutoFit/>
          </a:bodyPr>
          <a:lstStyle/>
          <a:p>
            <a:pPr eaLnBrk="0" fontAlgn="base" hangingPunct="0">
              <a:spcBef>
                <a:spcPct val="0"/>
              </a:spcBef>
              <a:spcAft>
                <a:spcPct val="0"/>
              </a:spcAft>
              <a:defRPr/>
            </a:pPr>
            <a:r>
              <a:rPr lang="en-GB" sz="4000" b="1" dirty="0">
                <a:solidFill>
                  <a:srgbClr val="000000"/>
                </a:solidFill>
              </a:rPr>
              <a:t>Cleaning Schedule</a:t>
            </a:r>
          </a:p>
        </p:txBody>
      </p:sp>
      <p:pic>
        <p:nvPicPr>
          <p:cNvPr id="90115" name="Picture 3" descr="CLEANING1 00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661611">
            <a:off x="292100" y="1401763"/>
            <a:ext cx="2462213" cy="328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6" name="Picture 5" descr="CLEANING2 00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98063">
            <a:off x="5580063" y="549275"/>
            <a:ext cx="3130550"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7" name="Picture 8" descr="CLEANING3 001.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00338" y="2781300"/>
            <a:ext cx="4630737"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2730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 Cleaning Schedules </a:t>
            </a:r>
          </a:p>
        </p:txBody>
      </p:sp>
      <p:sp>
        <p:nvSpPr>
          <p:cNvPr id="9" name="TextBox 8"/>
          <p:cNvSpPr txBox="1"/>
          <p:nvPr/>
        </p:nvSpPr>
        <p:spPr>
          <a:xfrm>
            <a:off x="720618" y="5461773"/>
            <a:ext cx="5507565" cy="830997"/>
          </a:xfrm>
          <a:prstGeom prst="rect">
            <a:avLst/>
          </a:prstGeom>
          <a:noFill/>
        </p:spPr>
        <p:txBody>
          <a:bodyPr wrap="square" rtlCol="0">
            <a:spAutoFit/>
          </a:bodyPr>
          <a:lstStyle/>
          <a:p>
            <a:r>
              <a:rPr lang="en-GB" sz="2400" b="1" dirty="0">
                <a:solidFill>
                  <a:srgbClr val="FF0000"/>
                </a:solidFill>
              </a:rPr>
              <a:t>What, when by whom, with what, how and PPE needed.</a:t>
            </a:r>
          </a:p>
        </p:txBody>
      </p:sp>
      <p:pic>
        <p:nvPicPr>
          <p:cNvPr id="4100" name="Picture 4"/>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866" t="3542" r="1154" b="4721"/>
          <a:stretch/>
        </p:blipFill>
        <p:spPr bwMode="auto">
          <a:xfrm>
            <a:off x="727922" y="836712"/>
            <a:ext cx="7732510" cy="4588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48929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32" name="Picture 5" descr="lawposter.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84361" y="1700808"/>
            <a:ext cx="1176071" cy="1660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nvGraphicFramePr>
        <p:xfrm>
          <a:off x="198759" y="1231772"/>
          <a:ext cx="6404034" cy="2034539"/>
        </p:xfrm>
        <a:graphic>
          <a:graphicData uri="http://schemas.openxmlformats.org/drawingml/2006/table">
            <a:tbl>
              <a:tblPr firstRow="1" bandRow="1">
                <a:tableStyleId>{5C22544A-7EE6-4342-B048-85BDC9FD1C3A}</a:tableStyleId>
              </a:tblPr>
              <a:tblGrid>
                <a:gridCol w="1820532">
                  <a:extLst>
                    <a:ext uri="{9D8B030D-6E8A-4147-A177-3AD203B41FA5}">
                      <a16:colId xmlns:a16="http://schemas.microsoft.com/office/drawing/2014/main" val="20000"/>
                    </a:ext>
                  </a:extLst>
                </a:gridCol>
                <a:gridCol w="4583502">
                  <a:extLst>
                    <a:ext uri="{9D8B030D-6E8A-4147-A177-3AD203B41FA5}">
                      <a16:colId xmlns:a16="http://schemas.microsoft.com/office/drawing/2014/main" val="20001"/>
                    </a:ext>
                  </a:extLst>
                </a:gridCol>
              </a:tblGrid>
              <a:tr h="521827">
                <a:tc rowSpan="3">
                  <a:txBody>
                    <a:bodyPr/>
                    <a:lstStyle/>
                    <a:p>
                      <a:pPr algn="ctr"/>
                      <a:endParaRPr lang="en-GB" sz="1500" b="0" dirty="0">
                        <a:solidFill>
                          <a:schemeClr val="tx1"/>
                        </a:solidFill>
                        <a:latin typeface="Arial Rounded MT Bold"/>
                      </a:endParaRPr>
                    </a:p>
                    <a:p>
                      <a:pPr algn="ctr"/>
                      <a:r>
                        <a:rPr lang="en-GB" sz="1500" b="0" dirty="0">
                          <a:solidFill>
                            <a:schemeClr val="tx1"/>
                          </a:solidFill>
                          <a:latin typeface="Arial Rounded MT Bold"/>
                        </a:rPr>
                        <a:t>Workplace </a:t>
                      </a:r>
                    </a:p>
                    <a:p>
                      <a:pPr algn="ctr"/>
                      <a:r>
                        <a:rPr lang="en-GB" sz="1500" b="0" dirty="0">
                          <a:solidFill>
                            <a:schemeClr val="tx1"/>
                          </a:solidFill>
                          <a:latin typeface="Arial Rounded MT Bold"/>
                        </a:rPr>
                        <a:t>(Ventilation and heating)</a:t>
                      </a:r>
                    </a:p>
                  </a:txBody>
                  <a:tcPr marL="68580" marR="68580" marT="26385" marB="263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accent1">
                        <a:lumMod val="60000"/>
                        <a:lumOff val="40000"/>
                      </a:schemeClr>
                    </a:solidFill>
                  </a:tcPr>
                </a:tc>
                <a:tc>
                  <a:txBody>
                    <a:bodyPr/>
                    <a:lstStyle/>
                    <a:p>
                      <a:r>
                        <a:rPr lang="en-GB" sz="1500" b="0" dirty="0">
                          <a:solidFill>
                            <a:schemeClr val="tx1"/>
                          </a:solidFill>
                          <a:latin typeface="Arial Rounded MT Bold"/>
                        </a:rPr>
                        <a:t>Does the room have natural ventilation</a:t>
                      </a:r>
                    </a:p>
                  </a:txBody>
                  <a:tcPr marL="68580" marR="68580" marT="26385" marB="263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accent1">
                        <a:lumMod val="20000"/>
                        <a:lumOff val="80000"/>
                      </a:schemeClr>
                    </a:solidFill>
                  </a:tcPr>
                </a:tc>
                <a:extLst>
                  <a:ext uri="{0D108BD9-81ED-4DB2-BD59-A6C34878D82A}">
                    <a16:rowId xmlns:a16="http://schemas.microsoft.com/office/drawing/2014/main" val="10000"/>
                  </a:ext>
                </a:extLst>
              </a:tr>
              <a:tr h="756356">
                <a:tc vMerge="1">
                  <a:txBody>
                    <a:bodyPr/>
                    <a:lstStyle/>
                    <a:p>
                      <a:endParaRPr lang="en-GB"/>
                    </a:p>
                  </a:txBody>
                  <a:tcPr/>
                </a:tc>
                <a:tc>
                  <a:txBody>
                    <a:bodyPr/>
                    <a:lstStyle/>
                    <a:p>
                      <a:r>
                        <a:rPr lang="en-GB" sz="1500" b="0" dirty="0">
                          <a:solidFill>
                            <a:schemeClr val="tx1"/>
                          </a:solidFill>
                          <a:latin typeface="Arial Rounded MT Bold"/>
                        </a:rPr>
                        <a:t>Can a reasonable room temperature be maintained during use of the classroom</a:t>
                      </a:r>
                    </a:p>
                  </a:txBody>
                  <a:tcPr marL="68580" marR="68580" marT="26385" marB="263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accent1">
                        <a:lumMod val="40000"/>
                        <a:lumOff val="60000"/>
                      </a:schemeClr>
                    </a:solidFill>
                  </a:tcPr>
                </a:tc>
                <a:extLst>
                  <a:ext uri="{0D108BD9-81ED-4DB2-BD59-A6C34878D82A}">
                    <a16:rowId xmlns:a16="http://schemas.microsoft.com/office/drawing/2014/main" val="10001"/>
                  </a:ext>
                </a:extLst>
              </a:tr>
              <a:tr h="756356">
                <a:tc vMerge="1">
                  <a:txBody>
                    <a:bodyPr/>
                    <a:lstStyle/>
                    <a:p>
                      <a:endParaRPr lang="en-GB"/>
                    </a:p>
                  </a:txBody>
                  <a:tcPr/>
                </a:tc>
                <a:tc>
                  <a:txBody>
                    <a:bodyPr/>
                    <a:lstStyle/>
                    <a:p>
                      <a:r>
                        <a:rPr lang="en-GB" sz="1500" b="0" dirty="0">
                          <a:solidFill>
                            <a:schemeClr val="tx1"/>
                          </a:solidFill>
                          <a:latin typeface="Arial Rounded MT Bold"/>
                        </a:rPr>
                        <a:t>Are measures in place, for example blinds to protect from the glare and heat of the sun</a:t>
                      </a:r>
                    </a:p>
                  </a:txBody>
                  <a:tcPr marL="68580" marR="68580" marT="26385" marB="263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accent1">
                        <a:lumMod val="20000"/>
                        <a:lumOff val="80000"/>
                      </a:schemeClr>
                    </a:solidFill>
                  </a:tcPr>
                </a:tc>
                <a:extLst>
                  <a:ext uri="{0D108BD9-81ED-4DB2-BD59-A6C34878D82A}">
                    <a16:rowId xmlns:a16="http://schemas.microsoft.com/office/drawing/2014/main" val="10002"/>
                  </a:ext>
                </a:extLst>
              </a:tr>
            </a:tbl>
          </a:graphicData>
        </a:graphic>
      </p:graphicFrame>
      <p:sp>
        <p:nvSpPr>
          <p:cNvPr id="52227" name="TextBox 2"/>
          <p:cNvSpPr txBox="1">
            <a:spLocks noChangeArrowheads="1"/>
          </p:cNvSpPr>
          <p:nvPr/>
        </p:nvSpPr>
        <p:spPr bwMode="auto">
          <a:xfrm>
            <a:off x="166688" y="579438"/>
            <a:ext cx="5657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ct val="50000"/>
              </a:spcBef>
              <a:buChar char="•"/>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9pPr>
          </a:lstStyle>
          <a:p>
            <a:pPr eaLnBrk="0" fontAlgn="base" hangingPunct="0">
              <a:lnSpc>
                <a:spcPct val="100000"/>
              </a:lnSpc>
              <a:spcBef>
                <a:spcPct val="0"/>
              </a:spcBef>
              <a:spcAft>
                <a:spcPct val="0"/>
              </a:spcAft>
              <a:buFontTx/>
              <a:buNone/>
            </a:pPr>
            <a:r>
              <a:rPr lang="en-GB" altLang="en-US" sz="2000" b="0">
                <a:solidFill>
                  <a:srgbClr val="000000"/>
                </a:solidFill>
                <a:latin typeface="Arial" pitchFamily="34" charset="0"/>
              </a:rPr>
              <a:t>Health and Safety Executive checklist for classrooms </a:t>
            </a:r>
          </a:p>
        </p:txBody>
      </p:sp>
      <p:sp>
        <p:nvSpPr>
          <p:cNvPr id="52228" name="TextBox 3"/>
          <p:cNvSpPr txBox="1">
            <a:spLocks noChangeArrowheads="1"/>
          </p:cNvSpPr>
          <p:nvPr/>
        </p:nvSpPr>
        <p:spPr bwMode="auto">
          <a:xfrm>
            <a:off x="198438" y="196850"/>
            <a:ext cx="35836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ct val="50000"/>
              </a:spcBef>
              <a:buChar char="•"/>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9pPr>
          </a:lstStyle>
          <a:p>
            <a:pPr eaLnBrk="0" fontAlgn="base" hangingPunct="0">
              <a:lnSpc>
                <a:spcPct val="100000"/>
              </a:lnSpc>
              <a:spcBef>
                <a:spcPct val="0"/>
              </a:spcBef>
              <a:spcAft>
                <a:spcPct val="0"/>
              </a:spcAft>
              <a:buFontTx/>
              <a:buNone/>
            </a:pPr>
            <a:r>
              <a:rPr lang="en-GB" altLang="en-US" sz="2400" dirty="0">
                <a:solidFill>
                  <a:srgbClr val="000000"/>
                </a:solidFill>
                <a:latin typeface="Arial" pitchFamily="34" charset="0"/>
              </a:rPr>
              <a:t>Ventilation and Heating</a:t>
            </a:r>
          </a:p>
        </p:txBody>
      </p:sp>
      <p:sp>
        <p:nvSpPr>
          <p:cNvPr id="52229" name="TextBox 4"/>
          <p:cNvSpPr txBox="1">
            <a:spLocks noChangeArrowheads="1"/>
          </p:cNvSpPr>
          <p:nvPr/>
        </p:nvSpPr>
        <p:spPr bwMode="auto">
          <a:xfrm>
            <a:off x="166688" y="3462338"/>
            <a:ext cx="8551862"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50000"/>
              </a:spcBef>
              <a:buChar char="•"/>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9pPr>
          </a:lstStyle>
          <a:p>
            <a:pPr eaLnBrk="0" fontAlgn="base" hangingPunct="0">
              <a:lnSpc>
                <a:spcPct val="100000"/>
              </a:lnSpc>
              <a:spcBef>
                <a:spcPct val="0"/>
              </a:spcBef>
              <a:spcAft>
                <a:spcPct val="0"/>
              </a:spcAft>
              <a:buFontTx/>
              <a:buNone/>
            </a:pPr>
            <a:r>
              <a:rPr lang="en-GB" altLang="en-US" sz="1800" b="0">
                <a:solidFill>
                  <a:srgbClr val="000000"/>
                </a:solidFill>
                <a:latin typeface="Tahoma" pitchFamily="34" charset="0"/>
                <a:cs typeface="Tahoma" pitchFamily="34" charset="0"/>
              </a:rPr>
              <a:t>This is particularly important if you are storing pupil ingredients and made dishes at room temperature. If it was proved that you knew about the high temperature and there was an incident in your classroom (pupil passing out with heat and injuring themselves, or got food poisoning as dish was stored incorrectly) you would </a:t>
            </a:r>
            <a:r>
              <a:rPr lang="en-GB" altLang="en-US" sz="1800">
                <a:solidFill>
                  <a:srgbClr val="FF0000"/>
                </a:solidFill>
                <a:latin typeface="Tahoma" pitchFamily="34" charset="0"/>
                <a:cs typeface="Tahoma" pitchFamily="34" charset="0"/>
              </a:rPr>
              <a:t>be personally liable in a court of law</a:t>
            </a:r>
            <a:r>
              <a:rPr lang="en-GB" altLang="en-US" sz="1800">
                <a:solidFill>
                  <a:srgbClr val="00B050"/>
                </a:solidFill>
                <a:latin typeface="Tahoma" pitchFamily="34" charset="0"/>
                <a:cs typeface="Tahoma" pitchFamily="34" charset="0"/>
              </a:rPr>
              <a:t>, until you have asked your school to investigate this issue.</a:t>
            </a:r>
            <a:r>
              <a:rPr lang="en-GB" altLang="en-US" sz="1800" b="0">
                <a:solidFill>
                  <a:srgbClr val="000000"/>
                </a:solidFill>
                <a:latin typeface="Tahoma" pitchFamily="34" charset="0"/>
                <a:cs typeface="Tahoma" pitchFamily="34" charset="0"/>
              </a:rPr>
              <a:t> Once it is known to the head teacher, it is then their responsibility as the employer to secure your Heath &amp; Safety.</a:t>
            </a:r>
          </a:p>
        </p:txBody>
      </p:sp>
      <p:sp>
        <p:nvSpPr>
          <p:cNvPr id="52230" name="TextBox 5"/>
          <p:cNvSpPr txBox="1">
            <a:spLocks noChangeArrowheads="1"/>
          </p:cNvSpPr>
          <p:nvPr/>
        </p:nvSpPr>
        <p:spPr bwMode="auto">
          <a:xfrm>
            <a:off x="147638" y="5661025"/>
            <a:ext cx="65563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50000"/>
              </a:spcBef>
              <a:buChar char="•"/>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9pPr>
          </a:lstStyle>
          <a:p>
            <a:pPr algn="ctr" eaLnBrk="0" fontAlgn="base" hangingPunct="0">
              <a:lnSpc>
                <a:spcPct val="100000"/>
              </a:lnSpc>
              <a:spcBef>
                <a:spcPct val="0"/>
              </a:spcBef>
              <a:spcAft>
                <a:spcPct val="0"/>
              </a:spcAft>
              <a:buFontTx/>
              <a:buNone/>
            </a:pPr>
            <a:r>
              <a:rPr lang="en-GB" altLang="en-US" sz="2000" b="0" dirty="0">
                <a:solidFill>
                  <a:srgbClr val="000000"/>
                </a:solidFill>
                <a:latin typeface="Tahoma" pitchFamily="34" charset="0"/>
                <a:cs typeface="Tahoma" pitchFamily="34" charset="0"/>
              </a:rPr>
              <a:t>World Health Organization says that, in temperate climates, the optimum indoor temperature is between 18°C and 24°C.</a:t>
            </a:r>
          </a:p>
        </p:txBody>
      </p:sp>
      <p:sp>
        <p:nvSpPr>
          <p:cNvPr id="52231" name="TextBox 6"/>
          <p:cNvSpPr txBox="1">
            <a:spLocks noChangeArrowheads="1"/>
          </p:cNvSpPr>
          <p:nvPr/>
        </p:nvSpPr>
        <p:spPr bwMode="auto">
          <a:xfrm rot="1047987">
            <a:off x="6259513" y="325438"/>
            <a:ext cx="25463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50000"/>
              </a:spcBef>
              <a:buChar char="•"/>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9pPr>
          </a:lstStyle>
          <a:p>
            <a:pPr eaLnBrk="0" fontAlgn="base" hangingPunct="0">
              <a:lnSpc>
                <a:spcPct val="100000"/>
              </a:lnSpc>
              <a:spcBef>
                <a:spcPct val="0"/>
              </a:spcBef>
              <a:spcAft>
                <a:spcPct val="0"/>
              </a:spcAft>
              <a:buFontTx/>
              <a:buNone/>
            </a:pPr>
            <a:r>
              <a:rPr lang="en-GB" altLang="en-US" sz="2000" b="0">
                <a:solidFill>
                  <a:srgbClr val="000000"/>
                </a:solidFill>
                <a:latin typeface="Arial Rounded MT Bold" pitchFamily="34" charset="0"/>
              </a:rPr>
              <a:t>Implications for food </a:t>
            </a:r>
          </a:p>
          <a:p>
            <a:pPr eaLnBrk="0" fontAlgn="base" hangingPunct="0">
              <a:lnSpc>
                <a:spcPct val="100000"/>
              </a:lnSpc>
              <a:spcBef>
                <a:spcPct val="0"/>
              </a:spcBef>
              <a:spcAft>
                <a:spcPct val="0"/>
              </a:spcAft>
              <a:buFontTx/>
              <a:buNone/>
            </a:pPr>
            <a:r>
              <a:rPr lang="en-GB" altLang="en-US" sz="2000" b="0">
                <a:solidFill>
                  <a:srgbClr val="000000"/>
                </a:solidFill>
                <a:latin typeface="Arial Rounded MT Bold" pitchFamily="34" charset="0"/>
              </a:rPr>
              <a:t>activities in relation to the </a:t>
            </a:r>
          </a:p>
          <a:p>
            <a:pPr eaLnBrk="0" fontAlgn="base" hangingPunct="0">
              <a:lnSpc>
                <a:spcPct val="100000"/>
              </a:lnSpc>
              <a:spcBef>
                <a:spcPct val="0"/>
              </a:spcBef>
              <a:spcAft>
                <a:spcPct val="0"/>
              </a:spcAft>
              <a:buFontTx/>
              <a:buNone/>
            </a:pPr>
            <a:r>
              <a:rPr lang="en-GB" altLang="en-US" sz="2000">
                <a:solidFill>
                  <a:srgbClr val="FF0000"/>
                </a:solidFill>
                <a:latin typeface="Arial Rounded MT Bold" pitchFamily="34" charset="0"/>
              </a:rPr>
              <a:t>Danger Zone</a:t>
            </a:r>
          </a:p>
        </p:txBody>
      </p:sp>
    </p:spTree>
    <p:extLst>
      <p:ext uri="{BB962C8B-B14F-4D97-AF65-F5344CB8AC3E}">
        <p14:creationId xmlns:p14="http://schemas.microsoft.com/office/powerpoint/2010/main" val="22565719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a:t>Small portable equipment</a:t>
            </a:r>
            <a:r>
              <a:rPr lang="en-GB" dirty="0"/>
              <a:t>  </a:t>
            </a:r>
            <a:endParaRPr lang="en-GB" sz="3600" dirty="0"/>
          </a:p>
        </p:txBody>
      </p:sp>
      <p:sp>
        <p:nvSpPr>
          <p:cNvPr id="3" name="Content Placeholder 2"/>
          <p:cNvSpPr>
            <a:spLocks noGrp="1"/>
          </p:cNvSpPr>
          <p:nvPr>
            <p:ph idx="1"/>
          </p:nvPr>
        </p:nvSpPr>
        <p:spPr>
          <a:xfrm>
            <a:off x="410142" y="1279301"/>
            <a:ext cx="8229600" cy="4525963"/>
          </a:xfrm>
        </p:spPr>
        <p:txBody>
          <a:bodyPr>
            <a:normAutofit fontScale="92500" lnSpcReduction="10000"/>
          </a:bodyPr>
          <a:lstStyle/>
          <a:p>
            <a:pPr marL="0" indent="0">
              <a:buNone/>
            </a:pPr>
            <a:r>
              <a:rPr lang="en-GB" dirty="0"/>
              <a:t>.</a:t>
            </a:r>
          </a:p>
          <a:p>
            <a:pPr lvl="1"/>
            <a:r>
              <a:rPr lang="en-GB" dirty="0"/>
              <a:t>Hazards and control measures. </a:t>
            </a:r>
            <a:r>
              <a:rPr lang="en-GB" dirty="0">
                <a:solidFill>
                  <a:srgbClr val="00B050"/>
                </a:solidFill>
              </a:rPr>
              <a:t>Shock, tripping, rotating blades, cutters, sharps blades, hot substances, inadvertent starting, fire hazard fat fryers, high pressures  overheating, entrapment, flooring, lighting.</a:t>
            </a:r>
          </a:p>
          <a:p>
            <a:pPr lvl="1"/>
            <a:endParaRPr lang="en-GB" dirty="0">
              <a:solidFill>
                <a:srgbClr val="00B050"/>
              </a:solidFill>
            </a:endParaRPr>
          </a:p>
          <a:p>
            <a:pPr lvl="1"/>
            <a:r>
              <a:rPr lang="en-GB" dirty="0"/>
              <a:t> Practical skills: </a:t>
            </a:r>
            <a:r>
              <a:rPr lang="en-GB" dirty="0">
                <a:solidFill>
                  <a:srgbClr val="00B050"/>
                </a:solidFill>
              </a:rPr>
              <a:t>demonstrate the safe use of: knives and peelers, processors, hand held blender microwave oven, pressure cooker, deep fat fryer  </a:t>
            </a:r>
          </a:p>
          <a:p>
            <a:pPr marL="0" indent="0">
              <a:buNone/>
            </a:pPr>
            <a:r>
              <a:rPr lang="en-GB" dirty="0">
                <a:solidFill>
                  <a:srgbClr val="00B050"/>
                </a:solidFill>
              </a:rPr>
              <a:t>  </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0272" y="5857428"/>
            <a:ext cx="1581150"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7008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a:t>Task 2 </a:t>
            </a:r>
          </a:p>
        </p:txBody>
      </p:sp>
      <p:sp>
        <p:nvSpPr>
          <p:cNvPr id="5" name="Content Placeholder 4"/>
          <p:cNvSpPr>
            <a:spLocks noGrp="1"/>
          </p:cNvSpPr>
          <p:nvPr>
            <p:ph idx="1"/>
          </p:nvPr>
        </p:nvSpPr>
        <p:spPr/>
        <p:txBody>
          <a:bodyPr/>
          <a:lstStyle/>
          <a:p>
            <a:pPr marL="0" indent="0" algn="ctr">
              <a:buNone/>
            </a:pPr>
            <a:r>
              <a:rPr lang="en-GB" sz="3600" b="1" dirty="0">
                <a:solidFill>
                  <a:srgbClr val="00B050"/>
                </a:solidFill>
              </a:rPr>
              <a:t>Demonstrating safe use of  equipment.    </a:t>
            </a:r>
          </a:p>
          <a:p>
            <a:pPr algn="ctr"/>
            <a:endParaRPr lang="en-GB" dirty="0"/>
          </a:p>
        </p:txBody>
      </p:sp>
      <p:pic>
        <p:nvPicPr>
          <p:cNvPr id="102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3743" t="1351" r="8137" b="2337"/>
          <a:stretch/>
        </p:blipFill>
        <p:spPr bwMode="auto">
          <a:xfrm>
            <a:off x="2771800" y="2852936"/>
            <a:ext cx="2736304" cy="34846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5013176"/>
            <a:ext cx="22733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t="3842" b="4803"/>
          <a:stretch/>
        </p:blipFill>
        <p:spPr bwMode="auto">
          <a:xfrm rot="1312594">
            <a:off x="550116" y="2494420"/>
            <a:ext cx="2838450" cy="26452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rotWithShape="1">
          <a:blip r:embed="rId5">
            <a:extLst>
              <a:ext uri="{28A0092B-C50C-407E-A947-70E740481C1C}">
                <a14:useLocalDpi xmlns:a14="http://schemas.microsoft.com/office/drawing/2010/main" val="0"/>
              </a:ext>
            </a:extLst>
          </a:blip>
          <a:srcRect t="16427" b="14332"/>
          <a:stretch/>
        </p:blipFill>
        <p:spPr bwMode="auto">
          <a:xfrm>
            <a:off x="5456622" y="2721429"/>
            <a:ext cx="3240360" cy="18738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211601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274638"/>
            <a:ext cx="8229600" cy="1143000"/>
          </a:xfrm>
          <a:prstGeom prst="rect">
            <a:avLst/>
          </a:prstGeom>
        </p:spPr>
        <p:txBody>
          <a:bodyPr/>
          <a:lst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a:lstStyle>
          <a:p>
            <a:pPr>
              <a:defRPr/>
            </a:pPr>
            <a:r>
              <a:rPr lang="en-GB" kern="0"/>
              <a:t>Discuss</a:t>
            </a:r>
            <a:endParaRPr lang="en-GB" kern="0" dirty="0"/>
          </a:p>
        </p:txBody>
      </p:sp>
      <p:sp>
        <p:nvSpPr>
          <p:cNvPr id="3" name="Text Placeholder 2"/>
          <p:cNvSpPr txBox="1">
            <a:spLocks/>
          </p:cNvSpPr>
          <p:nvPr/>
        </p:nvSpPr>
        <p:spPr>
          <a:xfrm>
            <a:off x="180975" y="1157288"/>
            <a:ext cx="4040188" cy="638175"/>
          </a:xfrm>
          <a:prstGeom prst="rect">
            <a:avLst/>
          </a:prstGeom>
        </p:spPr>
        <p:txBody>
          <a:bodyPr/>
          <a:lst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anose="02020603050405020304"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anose="02020603050405020304"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anose="02020603050405020304"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anose="02020603050405020304"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a:lstStyle>
          <a:p>
            <a:pPr>
              <a:defRPr/>
            </a:pPr>
            <a:r>
              <a:rPr lang="en-GB" sz="2400" kern="0" dirty="0">
                <a:solidFill>
                  <a:srgbClr val="000000"/>
                </a:solidFill>
              </a:rPr>
              <a:t>Look for the Hazards?</a:t>
            </a:r>
          </a:p>
        </p:txBody>
      </p:sp>
      <p:sp>
        <p:nvSpPr>
          <p:cNvPr id="4" name="Content Placeholder 3"/>
          <p:cNvSpPr txBox="1">
            <a:spLocks/>
          </p:cNvSpPr>
          <p:nvPr/>
        </p:nvSpPr>
        <p:spPr>
          <a:xfrm>
            <a:off x="179388" y="2174875"/>
            <a:ext cx="4464050" cy="3951288"/>
          </a:xfrm>
          <a:prstGeom prst="rect">
            <a:avLst/>
          </a:prstGeom>
        </p:spPr>
        <p:txBody>
          <a:bodyPr>
            <a:normAutofit fontScale="32500" lnSpcReduction="20000"/>
          </a:bodyPr>
          <a:lst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anose="02020603050405020304"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anose="02020603050405020304"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anose="02020603050405020304"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anose="02020603050405020304"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a:lstStyle>
          <a:p>
            <a:pPr>
              <a:defRPr/>
            </a:pPr>
            <a:endParaRPr lang="en-GB" kern="0" dirty="0">
              <a:solidFill>
                <a:srgbClr val="000000"/>
              </a:solidFill>
            </a:endParaRPr>
          </a:p>
          <a:p>
            <a:pPr>
              <a:defRPr/>
            </a:pPr>
            <a:endParaRPr lang="en-GB" kern="0" dirty="0">
              <a:solidFill>
                <a:srgbClr val="000000"/>
              </a:solidFill>
            </a:endParaRPr>
          </a:p>
          <a:p>
            <a:pPr>
              <a:defRPr/>
            </a:pPr>
            <a:r>
              <a:rPr lang="en-GB" sz="5500" b="0" kern="0" dirty="0">
                <a:solidFill>
                  <a:srgbClr val="000000"/>
                </a:solidFill>
                <a:latin typeface="Arial" panose="020B0604020202020204" pitchFamily="34" charset="0"/>
                <a:cs typeface="Arial" panose="020B0604020202020204" pitchFamily="34" charset="0"/>
              </a:rPr>
              <a:t>Look at the images</a:t>
            </a:r>
          </a:p>
          <a:p>
            <a:pPr>
              <a:defRPr/>
            </a:pPr>
            <a:r>
              <a:rPr lang="en-GB" sz="5500" b="0" kern="0" dirty="0">
                <a:solidFill>
                  <a:srgbClr val="000000"/>
                </a:solidFill>
                <a:latin typeface="Arial" panose="020B0604020202020204" pitchFamily="34" charset="0"/>
                <a:cs typeface="Arial" panose="020B0604020202020204" pitchFamily="34" charset="0"/>
              </a:rPr>
              <a:t>Who might use these items?</a:t>
            </a:r>
          </a:p>
          <a:p>
            <a:pPr>
              <a:defRPr/>
            </a:pPr>
            <a:r>
              <a:rPr lang="en-GB" sz="5500" b="0" kern="0" dirty="0">
                <a:solidFill>
                  <a:srgbClr val="000000"/>
                </a:solidFill>
                <a:latin typeface="Arial" panose="020B0604020202020204" pitchFamily="34" charset="0"/>
                <a:cs typeface="Arial" panose="020B0604020202020204" pitchFamily="34" charset="0"/>
              </a:rPr>
              <a:t>What might they use them for?</a:t>
            </a:r>
          </a:p>
          <a:p>
            <a:pPr>
              <a:defRPr/>
            </a:pPr>
            <a:endParaRPr lang="en-GB" sz="5500" b="0" kern="0" dirty="0">
              <a:solidFill>
                <a:srgbClr val="000000"/>
              </a:solidFill>
              <a:latin typeface="Arial" panose="020B0604020202020204" pitchFamily="34" charset="0"/>
              <a:cs typeface="Arial" panose="020B0604020202020204" pitchFamily="34" charset="0"/>
            </a:endParaRPr>
          </a:p>
          <a:p>
            <a:pPr>
              <a:defRPr/>
            </a:pPr>
            <a:endParaRPr lang="en-GB" sz="5500" b="0" kern="0" dirty="0">
              <a:solidFill>
                <a:srgbClr val="000000"/>
              </a:solidFill>
              <a:latin typeface="Arial" panose="020B0604020202020204" pitchFamily="34" charset="0"/>
              <a:cs typeface="Arial" panose="020B0604020202020204" pitchFamily="34" charset="0"/>
            </a:endParaRPr>
          </a:p>
          <a:p>
            <a:pPr>
              <a:defRPr/>
            </a:pPr>
            <a:r>
              <a:rPr lang="en-GB" sz="5500" b="0" kern="0" dirty="0">
                <a:solidFill>
                  <a:srgbClr val="000000"/>
                </a:solidFill>
                <a:latin typeface="Arial" panose="020B0604020202020204" pitchFamily="34" charset="0"/>
                <a:cs typeface="Arial" panose="020B0604020202020204" pitchFamily="34" charset="0"/>
              </a:rPr>
              <a:t>Share ‘near miss’ events</a:t>
            </a:r>
          </a:p>
          <a:p>
            <a:pPr>
              <a:defRPr/>
            </a:pPr>
            <a:r>
              <a:rPr lang="en-GB" sz="5500" b="0" kern="0" dirty="0">
                <a:solidFill>
                  <a:srgbClr val="000000"/>
                </a:solidFill>
                <a:latin typeface="Arial" panose="020B0604020202020204" pitchFamily="34" charset="0"/>
                <a:cs typeface="Arial" panose="020B0604020202020204" pitchFamily="34" charset="0"/>
              </a:rPr>
              <a:t>Review existing control measures</a:t>
            </a:r>
          </a:p>
          <a:p>
            <a:pPr>
              <a:buFontTx/>
              <a:buNone/>
              <a:defRPr/>
            </a:pPr>
            <a:endParaRPr lang="en-GB" kern="0" dirty="0">
              <a:solidFill>
                <a:srgbClr val="000000"/>
              </a:solidFill>
            </a:endParaRPr>
          </a:p>
          <a:p>
            <a:pPr>
              <a:defRPr/>
            </a:pPr>
            <a:endParaRPr lang="en-GB" kern="0" dirty="0">
              <a:solidFill>
                <a:srgbClr val="000000"/>
              </a:solidFill>
            </a:endParaRPr>
          </a:p>
        </p:txBody>
      </p:sp>
      <p:sp>
        <p:nvSpPr>
          <p:cNvPr id="5" name="Text Placeholder 4"/>
          <p:cNvSpPr txBox="1">
            <a:spLocks/>
          </p:cNvSpPr>
          <p:nvPr/>
        </p:nvSpPr>
        <p:spPr>
          <a:xfrm>
            <a:off x="4429125" y="1157288"/>
            <a:ext cx="4679950" cy="638175"/>
          </a:xfrm>
          <a:prstGeom prst="rect">
            <a:avLst/>
          </a:prstGeom>
        </p:spPr>
        <p:txBody>
          <a:bodyPr/>
          <a:lst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anose="02020603050405020304"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anose="02020603050405020304"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anose="02020603050405020304"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anose="02020603050405020304"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a:lstStyle>
          <a:p>
            <a:pPr>
              <a:defRPr/>
            </a:pPr>
            <a:r>
              <a:rPr lang="en-GB" sz="2200" kern="0" dirty="0">
                <a:solidFill>
                  <a:srgbClr val="000000"/>
                </a:solidFill>
              </a:rPr>
              <a:t>Think about control measures?</a:t>
            </a:r>
          </a:p>
        </p:txBody>
      </p:sp>
      <p:sp>
        <p:nvSpPr>
          <p:cNvPr id="6" name="Content Placeholder 5"/>
          <p:cNvSpPr txBox="1">
            <a:spLocks/>
          </p:cNvSpPr>
          <p:nvPr/>
        </p:nvSpPr>
        <p:spPr>
          <a:xfrm>
            <a:off x="4645025" y="2174875"/>
            <a:ext cx="4248150" cy="3951288"/>
          </a:xfrm>
          <a:prstGeom prst="rect">
            <a:avLst/>
          </a:prstGeom>
        </p:spPr>
        <p:txBody>
          <a:bodyPr/>
          <a:lst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anose="02020603050405020304"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anose="02020603050405020304"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anose="02020603050405020304"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anose="02020603050405020304"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a:lstStyle>
          <a:p>
            <a:pPr>
              <a:defRPr/>
            </a:pPr>
            <a:endParaRPr lang="en-GB" kern="0" dirty="0">
              <a:solidFill>
                <a:srgbClr val="000000"/>
              </a:solidFill>
            </a:endParaRPr>
          </a:p>
          <a:p>
            <a:pPr>
              <a:buFontTx/>
              <a:buNone/>
              <a:defRPr/>
            </a:pPr>
            <a:r>
              <a:rPr lang="en-GB" sz="1800" b="0" kern="0" dirty="0">
                <a:solidFill>
                  <a:srgbClr val="000000"/>
                </a:solidFill>
                <a:latin typeface="Arial" panose="020B0604020202020204" pitchFamily="34" charset="0"/>
                <a:cs typeface="Arial" panose="020B0604020202020204" pitchFamily="34" charset="0"/>
              </a:rPr>
              <a:t>What precautions could be taken when using these items?</a:t>
            </a:r>
          </a:p>
          <a:p>
            <a:pPr>
              <a:buFontTx/>
              <a:buNone/>
              <a:defRPr/>
            </a:pPr>
            <a:r>
              <a:rPr lang="en-GB" sz="1800" b="0" kern="0" dirty="0">
                <a:solidFill>
                  <a:srgbClr val="000000"/>
                </a:solidFill>
                <a:latin typeface="Arial" panose="020B0604020202020204" pitchFamily="34" charset="0"/>
                <a:cs typeface="Arial" panose="020B0604020202020204" pitchFamily="34" charset="0"/>
              </a:rPr>
              <a:t>Think about safer alternatives?</a:t>
            </a:r>
          </a:p>
          <a:p>
            <a:pPr>
              <a:buFontTx/>
              <a:buNone/>
              <a:defRPr/>
            </a:pPr>
            <a:r>
              <a:rPr lang="en-GB" sz="1800" b="0" kern="0" dirty="0">
                <a:solidFill>
                  <a:srgbClr val="000000"/>
                </a:solidFill>
                <a:latin typeface="Arial" panose="020B0604020202020204" pitchFamily="34" charset="0"/>
                <a:cs typeface="Arial" panose="020B0604020202020204" pitchFamily="34" charset="0"/>
              </a:rPr>
              <a:t>Where can you find suggested control measures?</a:t>
            </a:r>
          </a:p>
        </p:txBody>
      </p:sp>
    </p:spTree>
    <p:extLst>
      <p:ext uri="{BB962C8B-B14F-4D97-AF65-F5344CB8AC3E}">
        <p14:creationId xmlns:p14="http://schemas.microsoft.com/office/powerpoint/2010/main" val="38753288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6F37EA0-EB79-4567-B5AA-922C9A41EA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436145">
            <a:off x="5553571" y="2869961"/>
            <a:ext cx="2514600" cy="3175000"/>
          </a:xfrm>
          <a:prstGeom prst="rect">
            <a:avLst/>
          </a:prstGeom>
        </p:spPr>
      </p:pic>
      <p:sp>
        <p:nvSpPr>
          <p:cNvPr id="2" name="Title 1"/>
          <p:cNvSpPr txBox="1">
            <a:spLocks/>
          </p:cNvSpPr>
          <p:nvPr/>
        </p:nvSpPr>
        <p:spPr>
          <a:xfrm>
            <a:off x="457200" y="274638"/>
            <a:ext cx="8291264" cy="503238"/>
          </a:xfrm>
          <a:prstGeom prst="rect">
            <a:avLst/>
          </a:prstGeom>
        </p:spPr>
        <p:txBody>
          <a:bodyPr/>
          <a:lst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a:lstStyle>
          <a:p>
            <a:pPr>
              <a:defRPr/>
            </a:pPr>
            <a:r>
              <a:rPr lang="en-GB" kern="0" dirty="0"/>
              <a:t>How do you store your knives?</a:t>
            </a:r>
          </a:p>
          <a:p>
            <a:pPr>
              <a:defRPr/>
            </a:pPr>
            <a:r>
              <a:rPr lang="en-GB" sz="2400" kern="0" dirty="0">
                <a:solidFill>
                  <a:srgbClr val="000000"/>
                </a:solidFill>
              </a:rPr>
              <a:t>In a tray like this??</a:t>
            </a:r>
          </a:p>
          <a:p>
            <a:pPr>
              <a:defRPr/>
            </a:pPr>
            <a:endParaRPr lang="en-GB" kern="0" dirty="0"/>
          </a:p>
        </p:txBody>
      </p:sp>
      <p:sp>
        <p:nvSpPr>
          <p:cNvPr id="3" name="Text Placeholder 2"/>
          <p:cNvSpPr txBox="1">
            <a:spLocks/>
          </p:cNvSpPr>
          <p:nvPr/>
        </p:nvSpPr>
        <p:spPr>
          <a:xfrm>
            <a:off x="180975" y="1157288"/>
            <a:ext cx="4040188" cy="638175"/>
          </a:xfrm>
          <a:prstGeom prst="rect">
            <a:avLst/>
          </a:prstGeom>
        </p:spPr>
        <p:txBody>
          <a:bodyPr/>
          <a:lst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anose="02020603050405020304"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anose="02020603050405020304"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anose="02020603050405020304"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anose="02020603050405020304"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a:lstStyle>
          <a:p>
            <a:pPr marL="0" indent="0">
              <a:buNone/>
              <a:defRPr/>
            </a:pPr>
            <a:endParaRPr lang="en-GB" sz="2400" kern="0" dirty="0">
              <a:solidFill>
                <a:srgbClr val="000000"/>
              </a:solidFill>
            </a:endParaRPr>
          </a:p>
        </p:txBody>
      </p:sp>
      <p:sp>
        <p:nvSpPr>
          <p:cNvPr id="4" name="Content Placeholder 3"/>
          <p:cNvSpPr txBox="1">
            <a:spLocks/>
          </p:cNvSpPr>
          <p:nvPr/>
        </p:nvSpPr>
        <p:spPr>
          <a:xfrm>
            <a:off x="4161546" y="815422"/>
            <a:ext cx="4320480" cy="2808312"/>
          </a:xfrm>
          <a:prstGeom prst="rect">
            <a:avLst/>
          </a:prstGeom>
        </p:spPr>
        <p:txBody>
          <a:bodyPr>
            <a:normAutofit fontScale="32500" lnSpcReduction="20000"/>
          </a:bodyPr>
          <a:lst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anose="02020603050405020304"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anose="02020603050405020304"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anose="02020603050405020304"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anose="02020603050405020304"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a:lstStyle>
          <a:p>
            <a:pPr>
              <a:defRPr/>
            </a:pPr>
            <a:r>
              <a:rPr lang="en-GB" sz="5500" b="0" kern="0" dirty="0">
                <a:solidFill>
                  <a:srgbClr val="000000"/>
                </a:solidFill>
                <a:latin typeface="Arial" panose="020B0604020202020204" pitchFamily="34" charset="0"/>
                <a:cs typeface="Arial" panose="020B0604020202020204" pitchFamily="34" charset="0"/>
              </a:rPr>
              <a:t>How many knives should there be?</a:t>
            </a:r>
          </a:p>
          <a:p>
            <a:pPr>
              <a:defRPr/>
            </a:pPr>
            <a:r>
              <a:rPr lang="en-GB" sz="5500" b="0" kern="0" dirty="0">
                <a:solidFill>
                  <a:srgbClr val="000000"/>
                </a:solidFill>
                <a:latin typeface="Arial" panose="020B0604020202020204" pitchFamily="34" charset="0"/>
                <a:cs typeface="Arial" panose="020B0604020202020204" pitchFamily="34" charset="0"/>
              </a:rPr>
              <a:t>How many are there?</a:t>
            </a:r>
          </a:p>
          <a:p>
            <a:pPr>
              <a:defRPr/>
            </a:pPr>
            <a:r>
              <a:rPr lang="en-GB" sz="5500" b="0" kern="0" dirty="0">
                <a:solidFill>
                  <a:srgbClr val="000000"/>
                </a:solidFill>
                <a:latin typeface="Arial" panose="020B0604020202020204" pitchFamily="34" charset="0"/>
                <a:cs typeface="Arial" panose="020B0604020202020204" pitchFamily="34" charset="0"/>
              </a:rPr>
              <a:t>How long does it take to count them in?</a:t>
            </a:r>
          </a:p>
          <a:p>
            <a:pPr>
              <a:defRPr/>
            </a:pPr>
            <a:r>
              <a:rPr lang="en-GB" sz="5500" b="0" kern="0" dirty="0">
                <a:solidFill>
                  <a:srgbClr val="000000"/>
                </a:solidFill>
                <a:latin typeface="Arial" panose="020B0604020202020204" pitchFamily="34" charset="0"/>
                <a:cs typeface="Arial" panose="020B0604020202020204" pitchFamily="34" charset="0"/>
              </a:rPr>
              <a:t>If the first student is withdrawing a knife while the second student is going in to pick up another.  The result can easily be cuts to the hand.</a:t>
            </a:r>
            <a:endParaRPr lang="en-GB" kern="0" dirty="0">
              <a:solidFill>
                <a:srgbClr val="000000"/>
              </a:solidFill>
            </a:endParaRPr>
          </a:p>
          <a:p>
            <a:pPr>
              <a:defRPr/>
            </a:pPr>
            <a:endParaRPr lang="en-GB" kern="0" dirty="0">
              <a:solidFill>
                <a:srgbClr val="000000"/>
              </a:solidFill>
            </a:endParaRPr>
          </a:p>
        </p:txBody>
      </p:sp>
      <p:sp>
        <p:nvSpPr>
          <p:cNvPr id="5" name="Text Placeholder 4"/>
          <p:cNvSpPr txBox="1">
            <a:spLocks/>
          </p:cNvSpPr>
          <p:nvPr/>
        </p:nvSpPr>
        <p:spPr>
          <a:xfrm>
            <a:off x="189291" y="3623734"/>
            <a:ext cx="4679950" cy="638175"/>
          </a:xfrm>
          <a:prstGeom prst="rect">
            <a:avLst/>
          </a:prstGeom>
        </p:spPr>
        <p:txBody>
          <a:bodyPr/>
          <a:lst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anose="02020603050405020304"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anose="02020603050405020304"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anose="02020603050405020304"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anose="02020603050405020304"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a:lstStyle>
          <a:p>
            <a:pPr marL="0" indent="0">
              <a:buNone/>
              <a:defRPr/>
            </a:pPr>
            <a:r>
              <a:rPr lang="en-GB" sz="2200" kern="0" dirty="0">
                <a:solidFill>
                  <a:srgbClr val="FF0000"/>
                </a:solidFill>
              </a:rPr>
              <a:t>Think about control measures</a:t>
            </a:r>
          </a:p>
        </p:txBody>
      </p:sp>
      <p:sp>
        <p:nvSpPr>
          <p:cNvPr id="6" name="Content Placeholder 5"/>
          <p:cNvSpPr txBox="1">
            <a:spLocks/>
          </p:cNvSpPr>
          <p:nvPr/>
        </p:nvSpPr>
        <p:spPr>
          <a:xfrm>
            <a:off x="216023" y="4112326"/>
            <a:ext cx="5359061" cy="1944216"/>
          </a:xfrm>
          <a:prstGeom prst="rect">
            <a:avLst/>
          </a:prstGeom>
        </p:spPr>
        <p:txBody>
          <a:bodyPr/>
          <a:lst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anose="02020603050405020304"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anose="02020603050405020304"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anose="02020603050405020304"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anose="02020603050405020304"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a:lstStyle>
          <a:p>
            <a:pPr>
              <a:buFontTx/>
              <a:buNone/>
              <a:defRPr/>
            </a:pPr>
            <a:r>
              <a:rPr lang="en-GB" sz="1800" kern="0" dirty="0">
                <a:solidFill>
                  <a:srgbClr val="000000"/>
                </a:solidFill>
                <a:latin typeface="Arial" panose="020B0604020202020204" pitchFamily="34" charset="0"/>
                <a:cs typeface="Arial" panose="020B0604020202020204" pitchFamily="34" charset="0"/>
              </a:rPr>
              <a:t>Why not use knife blocks similar to this?</a:t>
            </a:r>
          </a:p>
          <a:p>
            <a:pPr>
              <a:defRPr/>
            </a:pPr>
            <a:r>
              <a:rPr lang="en-GB" sz="1800" b="0" kern="0" dirty="0">
                <a:solidFill>
                  <a:srgbClr val="000000"/>
                </a:solidFill>
                <a:latin typeface="Arial" panose="020B0604020202020204" pitchFamily="34" charset="0"/>
                <a:cs typeface="Arial" panose="020B0604020202020204" pitchFamily="34" charset="0"/>
              </a:rPr>
              <a:t>No need to count knives in – just spot the gap</a:t>
            </a:r>
          </a:p>
          <a:p>
            <a:pPr>
              <a:defRPr/>
            </a:pPr>
            <a:r>
              <a:rPr lang="en-GB" sz="1800" b="0" kern="0" dirty="0">
                <a:solidFill>
                  <a:srgbClr val="000000"/>
                </a:solidFill>
                <a:latin typeface="Arial" panose="020B0604020202020204" pitchFamily="34" charset="0"/>
                <a:cs typeface="Arial" panose="020B0604020202020204" pitchFamily="34" charset="0"/>
              </a:rPr>
              <a:t>All sharp edges are enclosed while stored</a:t>
            </a:r>
          </a:p>
          <a:p>
            <a:pPr>
              <a:defRPr/>
            </a:pPr>
            <a:r>
              <a:rPr lang="en-GB" sz="1800" b="0" kern="0" dirty="0">
                <a:solidFill>
                  <a:srgbClr val="000000"/>
                </a:solidFill>
                <a:latin typeface="Arial" panose="020B0604020202020204" pitchFamily="34" charset="0"/>
                <a:cs typeface="Arial" panose="020B0604020202020204" pitchFamily="34" charset="0"/>
              </a:rPr>
              <a:t>Access to the knife is only via the handle</a:t>
            </a:r>
          </a:p>
        </p:txBody>
      </p:sp>
      <p:pic>
        <p:nvPicPr>
          <p:cNvPr id="10" name="Picture 9">
            <a:extLst>
              <a:ext uri="{FF2B5EF4-FFF2-40B4-BE49-F238E27FC236}">
                <a16:creationId xmlns:a16="http://schemas.microsoft.com/office/drawing/2014/main" id="{A509CDA7-3E68-4E7D-A4E0-D16E18ED04F9}"/>
              </a:ext>
            </a:extLst>
          </p:cNvPr>
          <p:cNvPicPr>
            <a:picLocks noChangeAspect="1"/>
          </p:cNvPicPr>
          <p:nvPr/>
        </p:nvPicPr>
        <p:blipFill>
          <a:blip r:embed="rId4"/>
          <a:stretch>
            <a:fillRect/>
          </a:stretch>
        </p:blipFill>
        <p:spPr>
          <a:xfrm>
            <a:off x="336535" y="1157288"/>
            <a:ext cx="3803915" cy="2139702"/>
          </a:xfrm>
          <a:prstGeom prst="rect">
            <a:avLst/>
          </a:prstGeom>
        </p:spPr>
      </p:pic>
    </p:spTree>
    <p:extLst>
      <p:ext uri="{BB962C8B-B14F-4D97-AF65-F5344CB8AC3E}">
        <p14:creationId xmlns:p14="http://schemas.microsoft.com/office/powerpoint/2010/main" val="295987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3"/>
          <p:cNvSpPr txBox="1">
            <a:spLocks/>
          </p:cNvSpPr>
          <p:nvPr/>
        </p:nvSpPr>
        <p:spPr>
          <a:xfrm>
            <a:off x="457200" y="274638"/>
            <a:ext cx="8229600" cy="1143000"/>
          </a:xfrm>
          <a:prstGeom prst="rect">
            <a:avLst/>
          </a:prstGeom>
        </p:spPr>
        <p:txBody>
          <a:bodyPr>
            <a:normAutofit fontScale="97500"/>
          </a:bodyPr>
          <a:lst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a:lstStyle>
          <a:p>
            <a:pPr>
              <a:defRPr/>
            </a:pPr>
            <a:r>
              <a:rPr lang="en-GB" kern="0"/>
              <a:t>Risk Assessment Discussion</a:t>
            </a:r>
            <a:br>
              <a:rPr lang="en-GB" kern="0"/>
            </a:br>
            <a:r>
              <a:rPr lang="en-GB" kern="0"/>
              <a:t>Hazards and Control Measures</a:t>
            </a:r>
            <a:endParaRPr lang="en-GB" kern="0" dirty="0"/>
          </a:p>
        </p:txBody>
      </p:sp>
      <p:sp>
        <p:nvSpPr>
          <p:cNvPr id="13" name="Content Placeholder 4"/>
          <p:cNvSpPr txBox="1">
            <a:spLocks/>
          </p:cNvSpPr>
          <p:nvPr/>
        </p:nvSpPr>
        <p:spPr>
          <a:xfrm>
            <a:off x="457200" y="1092200"/>
            <a:ext cx="4038600" cy="4525963"/>
          </a:xfrm>
          <a:prstGeom prst="rect">
            <a:avLst/>
          </a:prstGeom>
        </p:spPr>
        <p:txBody>
          <a:bodyPr>
            <a:normAutofit/>
          </a:bodyPr>
          <a:lst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anose="02020603050405020304"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anose="02020603050405020304"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anose="02020603050405020304"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anose="02020603050405020304"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a:lstStyle>
          <a:p>
            <a:pPr>
              <a:defRPr/>
            </a:pPr>
            <a:r>
              <a:rPr lang="en-GB" sz="2000" b="0" kern="0" dirty="0">
                <a:solidFill>
                  <a:srgbClr val="000000"/>
                </a:solidFill>
                <a:latin typeface="Arial" panose="020B0604020202020204" pitchFamily="34" charset="0"/>
                <a:cs typeface="Arial" panose="020B0604020202020204" pitchFamily="34" charset="0"/>
              </a:rPr>
              <a:t>Hazard </a:t>
            </a:r>
          </a:p>
          <a:p>
            <a:pPr>
              <a:defRPr/>
            </a:pPr>
            <a:endParaRPr lang="en-GB" sz="2000" b="0" kern="0" dirty="0">
              <a:solidFill>
                <a:srgbClr val="000000"/>
              </a:solidFill>
              <a:latin typeface="Arial" panose="020B0604020202020204" pitchFamily="34" charset="0"/>
              <a:cs typeface="Arial" panose="020B0604020202020204" pitchFamily="34" charset="0"/>
            </a:endParaRPr>
          </a:p>
          <a:p>
            <a:pPr>
              <a:defRPr/>
            </a:pPr>
            <a:endParaRPr lang="en-GB" sz="2000" b="0" kern="0" dirty="0">
              <a:solidFill>
                <a:srgbClr val="000000"/>
              </a:solidFill>
              <a:latin typeface="Arial" panose="020B0604020202020204" pitchFamily="34" charset="0"/>
              <a:cs typeface="Arial" panose="020B0604020202020204" pitchFamily="34" charset="0"/>
            </a:endParaRPr>
          </a:p>
          <a:p>
            <a:pPr>
              <a:defRPr/>
            </a:pPr>
            <a:r>
              <a:rPr lang="en-GB" sz="2000" b="0" kern="0" dirty="0">
                <a:solidFill>
                  <a:srgbClr val="000000"/>
                </a:solidFill>
                <a:latin typeface="Arial" panose="020B0604020202020204" pitchFamily="34" charset="0"/>
                <a:cs typeface="Arial" panose="020B0604020202020204" pitchFamily="34" charset="0"/>
              </a:rPr>
              <a:t>Anything that could cause harm, or have potential to hurt or cause damage</a:t>
            </a:r>
          </a:p>
        </p:txBody>
      </p:sp>
      <p:sp>
        <p:nvSpPr>
          <p:cNvPr id="14" name="Content Placeholder 5"/>
          <p:cNvSpPr txBox="1">
            <a:spLocks/>
          </p:cNvSpPr>
          <p:nvPr/>
        </p:nvSpPr>
        <p:spPr>
          <a:xfrm>
            <a:off x="4648200" y="1092200"/>
            <a:ext cx="4038600" cy="3413125"/>
          </a:xfrm>
          <a:prstGeom prst="rect">
            <a:avLst/>
          </a:prstGeom>
        </p:spPr>
        <p:txBody>
          <a:bodyPr/>
          <a:lstStyle>
            <a:lvl1pPr marL="342900" indent="-342900" algn="l" rtl="0" eaLnBrk="0" fontAlgn="base" hangingPunct="0">
              <a:lnSpc>
                <a:spcPct val="120000"/>
              </a:lnSpc>
              <a:spcBef>
                <a:spcPct val="50000"/>
              </a:spcBef>
              <a:spcAft>
                <a:spcPct val="0"/>
              </a:spcAft>
              <a:buChar char="•"/>
              <a:defRPr sz="3200" b="1">
                <a:solidFill>
                  <a:schemeClr val="tx1"/>
                </a:solidFill>
                <a:latin typeface="+mn-lt"/>
                <a:ea typeface="+mn-ea"/>
                <a:cs typeface="+mn-cs"/>
              </a:defRPr>
            </a:lvl1pPr>
            <a:lvl2pPr marL="742950" indent="-285750" algn="l" rtl="0" eaLnBrk="0" fontAlgn="base" hangingPunct="0">
              <a:lnSpc>
                <a:spcPct val="120000"/>
              </a:lnSpc>
              <a:spcBef>
                <a:spcPct val="50000"/>
              </a:spcBef>
              <a:spcAft>
                <a:spcPct val="0"/>
              </a:spcAft>
              <a:buFont typeface="Times" panose="02020603050405020304" pitchFamily="18" charset="0"/>
              <a:buChar char="•"/>
              <a:defRPr sz="1600" b="1">
                <a:solidFill>
                  <a:schemeClr val="tx1"/>
                </a:solidFill>
                <a:latin typeface="+mn-lt"/>
                <a:ea typeface="+mn-ea"/>
              </a:defRPr>
            </a:lvl2pPr>
            <a:lvl3pPr marL="1143000" indent="-228600" algn="l" rtl="0" eaLnBrk="0" fontAlgn="base" hangingPunct="0">
              <a:lnSpc>
                <a:spcPct val="120000"/>
              </a:lnSpc>
              <a:spcBef>
                <a:spcPct val="50000"/>
              </a:spcBef>
              <a:spcAft>
                <a:spcPct val="0"/>
              </a:spcAft>
              <a:buFont typeface="Times" panose="02020603050405020304" pitchFamily="18" charset="0"/>
              <a:buChar char="•"/>
              <a:defRPr sz="1400" b="1">
                <a:solidFill>
                  <a:schemeClr val="tx1"/>
                </a:solidFill>
                <a:latin typeface="+mn-lt"/>
                <a:ea typeface="+mn-ea"/>
              </a:defRPr>
            </a:lvl3pPr>
            <a:lvl4pPr marL="1600200" indent="-228600" algn="l" rtl="0" eaLnBrk="0" fontAlgn="base" hangingPunct="0">
              <a:lnSpc>
                <a:spcPct val="120000"/>
              </a:lnSpc>
              <a:spcBef>
                <a:spcPct val="50000"/>
              </a:spcBef>
              <a:spcAft>
                <a:spcPct val="0"/>
              </a:spcAft>
              <a:buFont typeface="Times" panose="02020603050405020304" pitchFamily="18" charset="0"/>
              <a:buChar char="•"/>
              <a:defRPr sz="1200" b="1">
                <a:solidFill>
                  <a:schemeClr val="tx1"/>
                </a:solidFill>
                <a:latin typeface="+mn-lt"/>
                <a:ea typeface="+mn-ea"/>
              </a:defRPr>
            </a:lvl4pPr>
            <a:lvl5pPr marL="2057400" indent="-228600" algn="l" rtl="0" eaLnBrk="0" fontAlgn="base" hangingPunct="0">
              <a:lnSpc>
                <a:spcPct val="120000"/>
              </a:lnSpc>
              <a:spcBef>
                <a:spcPct val="50000"/>
              </a:spcBef>
              <a:spcAft>
                <a:spcPct val="0"/>
              </a:spcAft>
              <a:buFont typeface="Times" panose="02020603050405020304" pitchFamily="18" charset="0"/>
              <a:buChar char="•"/>
              <a:defRPr sz="1000" b="1">
                <a:solidFill>
                  <a:schemeClr val="tx1"/>
                </a:solidFill>
                <a:latin typeface="+mn-lt"/>
                <a:ea typeface="+mn-ea"/>
              </a:defRPr>
            </a:lvl5pPr>
            <a:lvl6pPr marL="25146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6pPr>
            <a:lvl7pPr marL="29718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7pPr>
            <a:lvl8pPr marL="34290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8pPr>
            <a:lvl9pPr marL="3886200" indent="-228600" algn="l" rtl="0" fontAlgn="base">
              <a:lnSpc>
                <a:spcPct val="120000"/>
              </a:lnSpc>
              <a:spcBef>
                <a:spcPct val="50000"/>
              </a:spcBef>
              <a:spcAft>
                <a:spcPct val="0"/>
              </a:spcAft>
              <a:buFont typeface="Times" charset="0"/>
              <a:buChar char="•"/>
              <a:defRPr sz="1000" b="1">
                <a:solidFill>
                  <a:schemeClr val="tx1"/>
                </a:solidFill>
                <a:latin typeface="+mn-lt"/>
                <a:ea typeface="+mn-ea"/>
              </a:defRPr>
            </a:lvl9pPr>
          </a:lstStyle>
          <a:p>
            <a:pPr>
              <a:defRPr/>
            </a:pPr>
            <a:r>
              <a:rPr lang="en-GB" sz="2000" b="0" kern="0" dirty="0">
                <a:solidFill>
                  <a:srgbClr val="000000"/>
                </a:solidFill>
                <a:latin typeface="Arial" panose="020B0604020202020204" pitchFamily="34" charset="0"/>
                <a:cs typeface="Arial" panose="020B0604020202020204" pitchFamily="34" charset="0"/>
              </a:rPr>
              <a:t>Control Measure</a:t>
            </a:r>
          </a:p>
          <a:p>
            <a:pPr>
              <a:defRPr/>
            </a:pPr>
            <a:endParaRPr lang="en-GB" sz="2000" b="0" kern="0" dirty="0">
              <a:solidFill>
                <a:srgbClr val="000000"/>
              </a:solidFill>
              <a:latin typeface="Arial" panose="020B0604020202020204" pitchFamily="34" charset="0"/>
              <a:cs typeface="Arial" panose="020B0604020202020204" pitchFamily="34" charset="0"/>
            </a:endParaRPr>
          </a:p>
          <a:p>
            <a:pPr>
              <a:defRPr/>
            </a:pPr>
            <a:endParaRPr lang="en-GB" sz="2000" b="0" kern="0" dirty="0">
              <a:solidFill>
                <a:srgbClr val="000000"/>
              </a:solidFill>
              <a:latin typeface="Arial" panose="020B0604020202020204" pitchFamily="34" charset="0"/>
              <a:cs typeface="Arial" panose="020B0604020202020204" pitchFamily="34" charset="0"/>
            </a:endParaRPr>
          </a:p>
          <a:p>
            <a:pPr>
              <a:defRPr/>
            </a:pPr>
            <a:r>
              <a:rPr lang="en-GB" sz="2000" b="0" kern="0" dirty="0">
                <a:solidFill>
                  <a:srgbClr val="000000"/>
                </a:solidFill>
                <a:latin typeface="Arial" panose="020B0604020202020204" pitchFamily="34" charset="0"/>
                <a:cs typeface="Arial" panose="020B0604020202020204" pitchFamily="34" charset="0"/>
              </a:rPr>
              <a:t>Reduce risk </a:t>
            </a:r>
          </a:p>
          <a:p>
            <a:pPr>
              <a:defRPr/>
            </a:pPr>
            <a:r>
              <a:rPr lang="en-GB" sz="2000" b="0" kern="0" dirty="0">
                <a:solidFill>
                  <a:srgbClr val="000000"/>
                </a:solidFill>
                <a:latin typeface="Arial" panose="020B0604020202020204" pitchFamily="34" charset="0"/>
                <a:cs typeface="Arial" panose="020B0604020202020204" pitchFamily="34" charset="0"/>
              </a:rPr>
              <a:t>Reduce likelihood of harm </a:t>
            </a:r>
          </a:p>
          <a:p>
            <a:pPr>
              <a:defRPr/>
            </a:pPr>
            <a:r>
              <a:rPr lang="en-GB" sz="2000" b="0" kern="0" dirty="0">
                <a:solidFill>
                  <a:srgbClr val="000000"/>
                </a:solidFill>
                <a:latin typeface="Arial" panose="020B0604020202020204" pitchFamily="34" charset="0"/>
                <a:cs typeface="Arial" panose="020B0604020202020204" pitchFamily="34" charset="0"/>
              </a:rPr>
              <a:t>Limit possibility of harm</a:t>
            </a:r>
          </a:p>
          <a:p>
            <a:pPr>
              <a:defRPr/>
            </a:pPr>
            <a:r>
              <a:rPr lang="en-GB" sz="2000" b="0" kern="0" dirty="0">
                <a:solidFill>
                  <a:srgbClr val="000000"/>
                </a:solidFill>
                <a:latin typeface="Arial" panose="020B0604020202020204" pitchFamily="34" charset="0"/>
                <a:cs typeface="Arial" panose="020B0604020202020204" pitchFamily="34" charset="0"/>
              </a:rPr>
              <a:t>Suggest safer alternative</a:t>
            </a:r>
          </a:p>
        </p:txBody>
      </p:sp>
      <p:sp>
        <p:nvSpPr>
          <p:cNvPr id="113669" name="TextBox 14"/>
          <p:cNvSpPr txBox="1">
            <a:spLocks noChangeArrowheads="1"/>
          </p:cNvSpPr>
          <p:nvPr/>
        </p:nvSpPr>
        <p:spPr bwMode="auto">
          <a:xfrm>
            <a:off x="250825" y="4814888"/>
            <a:ext cx="76342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50000"/>
              </a:spcBef>
              <a:buChar char="•"/>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9pPr>
          </a:lstStyle>
          <a:p>
            <a:pPr eaLnBrk="0" fontAlgn="base" hangingPunct="0">
              <a:lnSpc>
                <a:spcPct val="100000"/>
              </a:lnSpc>
              <a:spcBef>
                <a:spcPct val="0"/>
              </a:spcBef>
              <a:spcAft>
                <a:spcPct val="0"/>
              </a:spcAft>
              <a:buFontTx/>
              <a:buNone/>
            </a:pPr>
            <a:r>
              <a:rPr lang="en-GB" altLang="en-US" sz="2000" b="0" dirty="0">
                <a:solidFill>
                  <a:srgbClr val="FF0000"/>
                </a:solidFill>
                <a:latin typeface="Arial" charset="0"/>
              </a:rPr>
              <a:t>Remember: Risk Assessment is the key</a:t>
            </a:r>
          </a:p>
          <a:p>
            <a:pPr eaLnBrk="0" fontAlgn="base" hangingPunct="0">
              <a:lnSpc>
                <a:spcPct val="100000"/>
              </a:lnSpc>
              <a:spcBef>
                <a:spcPct val="0"/>
              </a:spcBef>
              <a:spcAft>
                <a:spcPct val="0"/>
              </a:spcAft>
              <a:buFontTx/>
              <a:buNone/>
            </a:pPr>
            <a:r>
              <a:rPr lang="en-GB" altLang="en-US" sz="2000" b="0" dirty="0">
                <a:solidFill>
                  <a:srgbClr val="FF0000"/>
                </a:solidFill>
                <a:latin typeface="Arial" charset="0"/>
              </a:rPr>
              <a:t>Evidence of training, demonstration, support for learner, signage, reminders</a:t>
            </a:r>
          </a:p>
        </p:txBody>
      </p:sp>
    </p:spTree>
    <p:extLst>
      <p:ext uri="{BB962C8B-B14F-4D97-AF65-F5344CB8AC3E}">
        <p14:creationId xmlns:p14="http://schemas.microsoft.com/office/powerpoint/2010/main" val="999418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19"/>
            <a:ext cx="8229600" cy="1143000"/>
          </a:xfrm>
        </p:spPr>
        <p:txBody>
          <a:bodyPr>
            <a:normAutofit/>
          </a:bodyPr>
          <a:lstStyle/>
          <a:p>
            <a:r>
              <a:rPr lang="en-GB" dirty="0"/>
              <a:t>  </a:t>
            </a:r>
            <a:r>
              <a:rPr lang="en-GB" sz="3600" b="1" dirty="0">
                <a:solidFill>
                  <a:srgbClr val="00B050"/>
                </a:solidFill>
              </a:rPr>
              <a:t>What is required for  SFHS  certificate?</a:t>
            </a:r>
          </a:p>
        </p:txBody>
      </p:sp>
      <p:sp>
        <p:nvSpPr>
          <p:cNvPr id="3" name="Content Placeholder 2"/>
          <p:cNvSpPr>
            <a:spLocks noGrp="1"/>
          </p:cNvSpPr>
          <p:nvPr>
            <p:ph idx="1"/>
          </p:nvPr>
        </p:nvSpPr>
        <p:spPr>
          <a:xfrm>
            <a:off x="410142" y="980729"/>
            <a:ext cx="8229600" cy="4824536"/>
          </a:xfrm>
        </p:spPr>
        <p:txBody>
          <a:bodyPr>
            <a:normAutofit fontScale="85000" lnSpcReduction="10000"/>
          </a:bodyPr>
          <a:lstStyle/>
          <a:p>
            <a:pPr marL="0" indent="0">
              <a:buNone/>
            </a:pPr>
            <a:r>
              <a:rPr lang="en-GB" b="1" dirty="0"/>
              <a:t>SFHS Standards:</a:t>
            </a:r>
          </a:p>
          <a:p>
            <a:r>
              <a:rPr lang="en-GB" dirty="0">
                <a:solidFill>
                  <a:srgbClr val="FF0000"/>
                </a:solidFill>
              </a:rPr>
              <a:t>Level 2 Certificate in Food Hygiene.  </a:t>
            </a:r>
          </a:p>
          <a:p>
            <a:pPr marL="0" indent="0">
              <a:buNone/>
            </a:pPr>
            <a:endParaRPr lang="en-GB" dirty="0"/>
          </a:p>
          <a:p>
            <a:r>
              <a:rPr lang="en-GB" dirty="0"/>
              <a:t>Fixed equipment and the environment                    certificate.</a:t>
            </a:r>
          </a:p>
          <a:p>
            <a:endParaRPr lang="en-GB" dirty="0"/>
          </a:p>
          <a:p>
            <a:r>
              <a:rPr lang="en-GB" dirty="0"/>
              <a:t>Small portable equipment                                           certificate.</a:t>
            </a:r>
          </a:p>
          <a:p>
            <a:endParaRPr lang="en-GB" dirty="0"/>
          </a:p>
          <a:p>
            <a:r>
              <a:rPr lang="en-GB" dirty="0"/>
              <a:t>Temperature control, contamination and </a:t>
            </a:r>
          </a:p>
          <a:p>
            <a:pPr marL="0" indent="0">
              <a:buNone/>
            </a:pPr>
            <a:r>
              <a:rPr lang="en-GB" dirty="0"/>
              <a:t>     allergies certificate. </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0272" y="5857428"/>
            <a:ext cx="1581150"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t="1911" r="460" b="363"/>
          <a:stretch/>
        </p:blipFill>
        <p:spPr bwMode="auto">
          <a:xfrm>
            <a:off x="7164288" y="1268760"/>
            <a:ext cx="1730370"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68"/>
          <a:stretch/>
        </p:blipFill>
        <p:spPr bwMode="auto">
          <a:xfrm>
            <a:off x="5459848" y="3284984"/>
            <a:ext cx="1338943" cy="1528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4275"/>
          <a:stretch/>
        </p:blipFill>
        <p:spPr bwMode="auto">
          <a:xfrm>
            <a:off x="7561930" y="4256263"/>
            <a:ext cx="1224136" cy="12824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a:extLst>
              <a:ext uri="{FF2B5EF4-FFF2-40B4-BE49-F238E27FC236}">
                <a16:creationId xmlns:a16="http://schemas.microsoft.com/office/drawing/2014/main" id="{3D11A3EF-E57B-449B-8CF5-90E6A264344E}"/>
              </a:ext>
            </a:extLst>
          </p:cNvPr>
          <p:cNvCxnSpPr>
            <a:cxnSpLocks/>
          </p:cNvCxnSpPr>
          <p:nvPr/>
        </p:nvCxnSpPr>
        <p:spPr>
          <a:xfrm flipV="1">
            <a:off x="6229888" y="1944245"/>
            <a:ext cx="936104" cy="504056"/>
          </a:xfrm>
          <a:prstGeom prst="straightConnector1">
            <a:avLst/>
          </a:prstGeom>
          <a:ln w="444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8FCC21B6-7640-4551-9F69-4580E74AD614}"/>
              </a:ext>
            </a:extLst>
          </p:cNvPr>
          <p:cNvCxnSpPr>
            <a:cxnSpLocks/>
          </p:cNvCxnSpPr>
          <p:nvPr/>
        </p:nvCxnSpPr>
        <p:spPr>
          <a:xfrm flipV="1">
            <a:off x="6538692" y="4725144"/>
            <a:ext cx="1129652" cy="424350"/>
          </a:xfrm>
          <a:prstGeom prst="straightConnector1">
            <a:avLst/>
          </a:prstGeom>
          <a:ln w="444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F592F078-46EF-43B8-8A25-9204A3302D6B}"/>
              </a:ext>
            </a:extLst>
          </p:cNvPr>
          <p:cNvCxnSpPr>
            <a:cxnSpLocks/>
          </p:cNvCxnSpPr>
          <p:nvPr/>
        </p:nvCxnSpPr>
        <p:spPr>
          <a:xfrm flipV="1">
            <a:off x="4932040" y="3645024"/>
            <a:ext cx="948802" cy="216024"/>
          </a:xfrm>
          <a:prstGeom prst="straightConnector1">
            <a:avLst/>
          </a:prstGeom>
          <a:ln w="444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01883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3" name="Picture 2" descr="C:\Users\Barbara\Pictures\images\food blender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2750" y="0"/>
            <a:ext cx="2381250"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4" name="Picture 3" descr="food stick blender 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313" y="260350"/>
            <a:ext cx="2852737" cy="285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5" name="Picture 4" descr="food stick blender  3.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260350"/>
            <a:ext cx="2419350" cy="302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7" name="Picture 6" descr="plug.jpg"/>
          <p:cNvPicPr>
            <a:picLocks noChangeAspect="1"/>
          </p:cNvPicPr>
          <p:nvPr/>
        </p:nvPicPr>
        <p:blipFill>
          <a:blip r:embed="rId5">
            <a:extLst>
              <a:ext uri="{28A0092B-C50C-407E-A947-70E740481C1C}">
                <a14:useLocalDpi xmlns:a14="http://schemas.microsoft.com/office/drawing/2010/main" val="0"/>
              </a:ext>
            </a:extLst>
          </a:blip>
          <a:srcRect r="-35" b="-154"/>
          <a:stretch>
            <a:fillRect/>
          </a:stretch>
        </p:blipFill>
        <p:spPr bwMode="auto">
          <a:xfrm>
            <a:off x="7020272" y="3933056"/>
            <a:ext cx="1260475" cy="11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a:extLst>
              <a:ext uri="{FF2B5EF4-FFF2-40B4-BE49-F238E27FC236}">
                <a16:creationId xmlns:a16="http://schemas.microsoft.com/office/drawing/2014/main" id="{299145F9-B6C6-409B-92FE-608F803A164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6958" y="3293195"/>
            <a:ext cx="4038153" cy="35558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5547220-6086-4B1A-8B07-3BD914CD6F55}"/>
              </a:ext>
            </a:extLst>
          </p:cNvPr>
          <p:cNvSpPr txBox="1"/>
          <p:nvPr/>
        </p:nvSpPr>
        <p:spPr>
          <a:xfrm>
            <a:off x="4079750" y="620688"/>
            <a:ext cx="432048" cy="369332"/>
          </a:xfrm>
          <a:prstGeom prst="rect">
            <a:avLst/>
          </a:prstGeom>
          <a:noFill/>
        </p:spPr>
        <p:txBody>
          <a:bodyPr wrap="square" rtlCol="0">
            <a:spAutoFit/>
          </a:bodyPr>
          <a:lstStyle/>
          <a:p>
            <a:r>
              <a:rPr lang="en-GB" b="1" dirty="0"/>
              <a:t>A</a:t>
            </a:r>
          </a:p>
        </p:txBody>
      </p:sp>
      <p:sp>
        <p:nvSpPr>
          <p:cNvPr id="10" name="TextBox 9">
            <a:extLst>
              <a:ext uri="{FF2B5EF4-FFF2-40B4-BE49-F238E27FC236}">
                <a16:creationId xmlns:a16="http://schemas.microsoft.com/office/drawing/2014/main" id="{17175017-5F3F-4725-A24B-9348E759B442}"/>
              </a:ext>
            </a:extLst>
          </p:cNvPr>
          <p:cNvSpPr txBox="1"/>
          <p:nvPr/>
        </p:nvSpPr>
        <p:spPr>
          <a:xfrm>
            <a:off x="6503863" y="620688"/>
            <a:ext cx="432048" cy="369332"/>
          </a:xfrm>
          <a:prstGeom prst="rect">
            <a:avLst/>
          </a:prstGeom>
          <a:noFill/>
        </p:spPr>
        <p:txBody>
          <a:bodyPr wrap="square" rtlCol="0">
            <a:spAutoFit/>
          </a:bodyPr>
          <a:lstStyle/>
          <a:p>
            <a:r>
              <a:rPr lang="en-GB" b="1" dirty="0"/>
              <a:t>B</a:t>
            </a:r>
          </a:p>
        </p:txBody>
      </p:sp>
      <p:sp>
        <p:nvSpPr>
          <p:cNvPr id="11" name="TextBox 10">
            <a:extLst>
              <a:ext uri="{FF2B5EF4-FFF2-40B4-BE49-F238E27FC236}">
                <a16:creationId xmlns:a16="http://schemas.microsoft.com/office/drawing/2014/main" id="{B5D05B6D-F360-46E3-8626-B16144AD0DD2}"/>
              </a:ext>
            </a:extLst>
          </p:cNvPr>
          <p:cNvSpPr txBox="1"/>
          <p:nvPr/>
        </p:nvSpPr>
        <p:spPr>
          <a:xfrm>
            <a:off x="683568" y="4077072"/>
            <a:ext cx="432048" cy="369332"/>
          </a:xfrm>
          <a:prstGeom prst="rect">
            <a:avLst/>
          </a:prstGeom>
          <a:noFill/>
        </p:spPr>
        <p:txBody>
          <a:bodyPr wrap="square" rtlCol="0">
            <a:spAutoFit/>
          </a:bodyPr>
          <a:lstStyle/>
          <a:p>
            <a:r>
              <a:rPr lang="en-GB" b="1" dirty="0"/>
              <a:t>C</a:t>
            </a:r>
          </a:p>
        </p:txBody>
      </p:sp>
    </p:spTree>
    <p:extLst>
      <p:ext uri="{BB962C8B-B14F-4D97-AF65-F5344CB8AC3E}">
        <p14:creationId xmlns:p14="http://schemas.microsoft.com/office/powerpoint/2010/main" val="18766261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1" descr="plug.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92500" y="2708275"/>
            <a:ext cx="1771650" cy="177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2" name="Content Placeholder 7" descr="deep fat fryer 6.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58744" y="765174"/>
            <a:ext cx="2278061" cy="227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3" name="Picture 3" descr="C:\Users\Barbara\Pictures\images\food deep fat fryer 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499" y="765174"/>
            <a:ext cx="2447926" cy="2447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4" name="Picture 4" descr="C:\Users\Barbara\Pictures\images\food deep fat fry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8972" y="1052736"/>
            <a:ext cx="2133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5" name="Picture 6" descr="also a blow torch for cookery.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04881" y="3657600"/>
            <a:ext cx="1150938"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6" name="Picture 7" descr="download a blow torch for cookery.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940425" y="3998666"/>
            <a:ext cx="1527175" cy="152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7" name="Picture 8" descr="download an elec wok.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68313" y="3860800"/>
            <a:ext cx="2855912"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download an el wok 2.jpg"/>
          <p:cNvPicPr>
            <a:picLocks noChangeAspect="1"/>
          </p:cNvPicPr>
          <p:nvPr/>
        </p:nvPicPr>
        <p:blipFill>
          <a:blip r:embed="rId9" cstate="print"/>
          <a:stretch>
            <a:fillRect/>
          </a:stretch>
        </p:blipFill>
        <p:spPr>
          <a:xfrm>
            <a:off x="2987824" y="4581128"/>
            <a:ext cx="2376264" cy="1892600"/>
          </a:xfrm>
          <a:prstGeom prst="rect">
            <a:avLst/>
          </a:prstGeom>
          <a:ln>
            <a:noFill/>
          </a:ln>
          <a:effectLst>
            <a:softEdge rad="112500"/>
          </a:effectLst>
        </p:spPr>
      </p:pic>
      <p:sp>
        <p:nvSpPr>
          <p:cNvPr id="2" name="TextBox 1">
            <a:extLst>
              <a:ext uri="{FF2B5EF4-FFF2-40B4-BE49-F238E27FC236}">
                <a16:creationId xmlns:a16="http://schemas.microsoft.com/office/drawing/2014/main" id="{B07DAA3D-D741-4C9C-BAD7-A2ECE4458FF3}"/>
              </a:ext>
            </a:extLst>
          </p:cNvPr>
          <p:cNvSpPr txBox="1"/>
          <p:nvPr/>
        </p:nvSpPr>
        <p:spPr>
          <a:xfrm>
            <a:off x="246937" y="273326"/>
            <a:ext cx="8650125" cy="369332"/>
          </a:xfrm>
          <a:prstGeom prst="rect">
            <a:avLst/>
          </a:prstGeom>
          <a:noFill/>
        </p:spPr>
        <p:txBody>
          <a:bodyPr wrap="none" rtlCol="0">
            <a:spAutoFit/>
          </a:bodyPr>
          <a:lstStyle/>
          <a:p>
            <a:r>
              <a:rPr lang="en-GB" b="1" dirty="0"/>
              <a:t>Should this equipment be used at KS3/GCSE or is it just for Catering courses?</a:t>
            </a:r>
          </a:p>
        </p:txBody>
      </p:sp>
    </p:spTree>
    <p:extLst>
      <p:ext uri="{BB962C8B-B14F-4D97-AF65-F5344CB8AC3E}">
        <p14:creationId xmlns:p14="http://schemas.microsoft.com/office/powerpoint/2010/main" val="16175115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1" descr="a can opener 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188" y="40767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59" name="Picture 2" descr="a can opener 9.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03329" y="836613"/>
            <a:ext cx="261937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0" name="Picture 3" descr="a can opener 8.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80288" y="1052513"/>
            <a:ext cx="105727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1" name="Picture 4" descr="a can opener 7.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1188" y="836613"/>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2" name="Picture 5" descr="a can opener 6.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659563" y="270827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3" name="Picture 6" descr="a can opener 5.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35896" y="4725144"/>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4" name="Picture 7" descr="a can opener 2.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203575" y="2708275"/>
            <a:ext cx="2343150"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5" name="Picture 8" descr="a1  plug.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419697" y="5657159"/>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0A9F4AF3-597B-4156-83BE-69901F545F03}"/>
              </a:ext>
            </a:extLst>
          </p:cNvPr>
          <p:cNvSpPr txBox="1"/>
          <p:nvPr/>
        </p:nvSpPr>
        <p:spPr>
          <a:xfrm>
            <a:off x="246937" y="260648"/>
            <a:ext cx="8167621" cy="369332"/>
          </a:xfrm>
          <a:prstGeom prst="rect">
            <a:avLst/>
          </a:prstGeom>
          <a:noFill/>
        </p:spPr>
        <p:txBody>
          <a:bodyPr wrap="none" rtlCol="0">
            <a:spAutoFit/>
          </a:bodyPr>
          <a:lstStyle/>
          <a:p>
            <a:r>
              <a:rPr lang="en-GB" b="1" dirty="0"/>
              <a:t>Do you discuss the relative dangers of ring pull and can opener types?</a:t>
            </a:r>
          </a:p>
        </p:txBody>
      </p:sp>
    </p:spTree>
    <p:extLst>
      <p:ext uri="{BB962C8B-B14F-4D97-AF65-F5344CB8AC3E}">
        <p14:creationId xmlns:p14="http://schemas.microsoft.com/office/powerpoint/2010/main" val="25314413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30237" y="392906"/>
            <a:ext cx="8004175" cy="760413"/>
          </a:xfrm>
          <a:prstGeom prst="rect">
            <a:avLst/>
          </a:prstGeom>
          <a:noFill/>
        </p:spPr>
        <p:txBody>
          <a:bodyPr lIns="92075" tIns="46038" rIns="92075" bIns="46038"/>
          <a:lstStyle/>
          <a:p>
            <a:pPr algn="ctr" fontAlgn="base">
              <a:spcBef>
                <a:spcPct val="0"/>
              </a:spcBef>
              <a:spcAft>
                <a:spcPct val="0"/>
              </a:spcAft>
              <a:defRPr/>
            </a:pPr>
            <a:r>
              <a:rPr lang="en-GB" sz="3200" b="1" kern="0" dirty="0">
                <a:solidFill>
                  <a:srgbClr val="002240"/>
                </a:solidFill>
                <a:latin typeface="Calibri" panose="020F0502020204030204" pitchFamily="34" charset="0"/>
                <a:ea typeface="+mj-ea"/>
              </a:rPr>
              <a:t>The law requires that food equipment must:</a:t>
            </a:r>
          </a:p>
        </p:txBody>
      </p:sp>
      <p:pic>
        <p:nvPicPr>
          <p:cNvPr id="104451" name="Picture 4" descr="damaged dirty equip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838" y="3716338"/>
            <a:ext cx="1704975" cy="255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txBox="1">
            <a:spLocks noChangeArrowheads="1"/>
          </p:cNvSpPr>
          <p:nvPr/>
        </p:nvSpPr>
        <p:spPr>
          <a:xfrm>
            <a:off x="476250" y="1052513"/>
            <a:ext cx="8667750" cy="5500687"/>
          </a:xfrm>
          <a:prstGeom prst="rect">
            <a:avLst/>
          </a:prstGeom>
        </p:spPr>
        <p:txBody>
          <a:bodyPr/>
          <a:lstStyle/>
          <a:p>
            <a:pPr marL="342900" indent="-342900" fontAlgn="base">
              <a:lnSpc>
                <a:spcPct val="120000"/>
              </a:lnSpc>
              <a:spcBef>
                <a:spcPct val="50000"/>
              </a:spcBef>
              <a:spcAft>
                <a:spcPct val="0"/>
              </a:spcAft>
              <a:buFontTx/>
              <a:buChar char="•"/>
              <a:defRPr/>
            </a:pPr>
            <a:r>
              <a:rPr lang="en-GB" sz="2400" kern="0" dirty="0">
                <a:solidFill>
                  <a:srgbClr val="000000"/>
                </a:solidFill>
                <a:latin typeface="Calibri" panose="020F0502020204030204" pitchFamily="34" charset="0"/>
              </a:rPr>
              <a:t>Be kept clean and in good condition</a:t>
            </a:r>
          </a:p>
          <a:p>
            <a:pPr marL="342900" indent="-342900" fontAlgn="base">
              <a:lnSpc>
                <a:spcPct val="120000"/>
              </a:lnSpc>
              <a:spcBef>
                <a:spcPct val="50000"/>
              </a:spcBef>
              <a:spcAft>
                <a:spcPct val="0"/>
              </a:spcAft>
              <a:buFontTx/>
              <a:buChar char="•"/>
              <a:defRPr/>
            </a:pPr>
            <a:r>
              <a:rPr lang="en-GB" sz="2400" kern="0" dirty="0">
                <a:solidFill>
                  <a:srgbClr val="000000"/>
                </a:solidFill>
                <a:latin typeface="Calibri" panose="020F0502020204030204" pitchFamily="34" charset="0"/>
              </a:rPr>
              <a:t>Enable thorough cleaning and disinfection</a:t>
            </a:r>
          </a:p>
          <a:p>
            <a:pPr marL="342900" indent="-342900" fontAlgn="base">
              <a:lnSpc>
                <a:spcPct val="120000"/>
              </a:lnSpc>
              <a:spcBef>
                <a:spcPct val="50000"/>
              </a:spcBef>
              <a:spcAft>
                <a:spcPct val="0"/>
              </a:spcAft>
              <a:buFontTx/>
              <a:buChar char="•"/>
              <a:defRPr/>
            </a:pPr>
            <a:r>
              <a:rPr lang="en-GB" sz="2400" kern="0" dirty="0">
                <a:solidFill>
                  <a:srgbClr val="000000"/>
                </a:solidFill>
                <a:latin typeface="Calibri" panose="020F0502020204030204" pitchFamily="34" charset="0"/>
              </a:rPr>
              <a:t>Be installed to allow cleaning of the surrounding area</a:t>
            </a:r>
          </a:p>
          <a:p>
            <a:pPr marL="342900" indent="-342900" fontAlgn="base">
              <a:lnSpc>
                <a:spcPct val="120000"/>
              </a:lnSpc>
              <a:spcBef>
                <a:spcPct val="50000"/>
              </a:spcBef>
              <a:spcAft>
                <a:spcPct val="0"/>
              </a:spcAft>
              <a:buFontTx/>
              <a:buChar char="•"/>
              <a:defRPr/>
            </a:pPr>
            <a:r>
              <a:rPr lang="en-GB" sz="2400" kern="0" dirty="0">
                <a:solidFill>
                  <a:srgbClr val="000000"/>
                </a:solidFill>
                <a:latin typeface="Calibri" panose="020F0502020204030204" pitchFamily="34" charset="0"/>
              </a:rPr>
              <a:t>Minimise the risk of contamination.</a:t>
            </a:r>
          </a:p>
          <a:p>
            <a:pPr marL="342900" indent="-342900" fontAlgn="base">
              <a:lnSpc>
                <a:spcPct val="120000"/>
              </a:lnSpc>
              <a:spcBef>
                <a:spcPct val="50000"/>
              </a:spcBef>
              <a:spcAft>
                <a:spcPct val="0"/>
              </a:spcAft>
              <a:buFontTx/>
              <a:buChar char="•"/>
              <a:defRPr/>
            </a:pPr>
            <a:endParaRPr lang="en-US" sz="2400" b="1" kern="0" dirty="0">
              <a:solidFill>
                <a:srgbClr val="000000"/>
              </a:solidFill>
            </a:endParaRPr>
          </a:p>
        </p:txBody>
      </p:sp>
      <p:pic>
        <p:nvPicPr>
          <p:cNvPr id="104453" name="Picture 6" descr="cro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475" y="3716338"/>
            <a:ext cx="2376488"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61966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dissolve">
                                      <p:cBhvr>
                                        <p:cTn id="10" dur="500"/>
                                        <p:tgtEl>
                                          <p:spTgt spid="5">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dissolve">
                                      <p:cBhvr>
                                        <p:cTn id="13" dur="500"/>
                                        <p:tgtEl>
                                          <p:spTgt spid="5">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dissolve">
                                      <p:cBhvr>
                                        <p:cTn id="1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Temperature control contamination and allergies</a:t>
            </a:r>
            <a:r>
              <a:rPr lang="en-GB" dirty="0"/>
              <a:t>  </a:t>
            </a:r>
            <a:endParaRPr lang="en-GB" sz="3600" dirty="0"/>
          </a:p>
        </p:txBody>
      </p:sp>
      <p:sp>
        <p:nvSpPr>
          <p:cNvPr id="3" name="Content Placeholder 2"/>
          <p:cNvSpPr>
            <a:spLocks noGrp="1"/>
          </p:cNvSpPr>
          <p:nvPr>
            <p:ph idx="1"/>
          </p:nvPr>
        </p:nvSpPr>
        <p:spPr>
          <a:xfrm>
            <a:off x="410142" y="1279301"/>
            <a:ext cx="8229600" cy="4525963"/>
          </a:xfrm>
        </p:spPr>
        <p:txBody>
          <a:bodyPr>
            <a:normAutofit lnSpcReduction="10000"/>
          </a:bodyPr>
          <a:lstStyle/>
          <a:p>
            <a:pPr marL="0" indent="0">
              <a:buNone/>
            </a:pPr>
            <a:endParaRPr lang="en-GB" dirty="0"/>
          </a:p>
          <a:p>
            <a:pPr lvl="1"/>
            <a:r>
              <a:rPr lang="en-GB" dirty="0"/>
              <a:t>Hazards and control measures. </a:t>
            </a:r>
            <a:r>
              <a:rPr lang="en-GB" dirty="0">
                <a:solidFill>
                  <a:srgbClr val="00B050"/>
                </a:solidFill>
              </a:rPr>
              <a:t>Purchase, dry and cold storage, preparation, cooking, cooling, reheating, hot holding serving and sale of foods, materials and components that could be injurious to health</a:t>
            </a:r>
            <a:r>
              <a:rPr lang="en-GB" dirty="0"/>
              <a:t>.  </a:t>
            </a:r>
          </a:p>
          <a:p>
            <a:pPr marL="457200" lvl="1" indent="0">
              <a:buNone/>
            </a:pPr>
            <a:endParaRPr lang="en-GB" dirty="0"/>
          </a:p>
          <a:p>
            <a:pPr lvl="1"/>
            <a:r>
              <a:rPr lang="en-GB" dirty="0"/>
              <a:t>Practical skills:  </a:t>
            </a:r>
            <a:r>
              <a:rPr lang="en-GB" dirty="0">
                <a:solidFill>
                  <a:srgbClr val="00B050"/>
                </a:solidFill>
              </a:rPr>
              <a:t>Evidence: system to monitor temperatures fridge freezer, cleaning schedule, display materials in classroom.  </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5857428"/>
            <a:ext cx="1581150"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91698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1979712" y="38100"/>
            <a:ext cx="5758408" cy="533400"/>
          </a:xfrm>
        </p:spPr>
        <p:txBody>
          <a:bodyPr/>
          <a:lstStyle/>
          <a:p>
            <a:r>
              <a:rPr lang="en-GB" altLang="en-US" sz="4000" dirty="0">
                <a:solidFill>
                  <a:schemeClr val="tx1"/>
                </a:solidFill>
                <a:latin typeface="Calibri" panose="020F0502020204030204" pitchFamily="34" charset="0"/>
              </a:rPr>
              <a:t>Chilled Storage  - Fridges </a:t>
            </a:r>
            <a:endParaRPr lang="en-US" altLang="en-US" sz="4000" dirty="0">
              <a:solidFill>
                <a:schemeClr val="tx1"/>
              </a:solidFill>
              <a:latin typeface="Calibri" panose="020F0502020204030204" pitchFamily="34" charset="0"/>
            </a:endParaRPr>
          </a:p>
        </p:txBody>
      </p:sp>
      <p:pic>
        <p:nvPicPr>
          <p:cNvPr id="75779" name="Picture 5" descr="Image_0508"/>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724128" y="836712"/>
            <a:ext cx="2952329" cy="2952328"/>
          </a:xfrm>
        </p:spPr>
      </p:pic>
      <p:sp>
        <p:nvSpPr>
          <p:cNvPr id="75780" name="Text Box 3"/>
          <p:cNvSpPr txBox="1">
            <a:spLocks noChangeArrowheads="1"/>
          </p:cNvSpPr>
          <p:nvPr/>
        </p:nvSpPr>
        <p:spPr bwMode="auto">
          <a:xfrm>
            <a:off x="323528" y="980728"/>
            <a:ext cx="5544616" cy="5284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120000"/>
              </a:lnSpc>
              <a:spcBef>
                <a:spcPct val="50000"/>
              </a:spcBef>
              <a:buChar char="•"/>
              <a:tabLst>
                <a:tab pos="284163" algn="l"/>
                <a:tab pos="568325" algn="l"/>
              </a:tabLst>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tabLst>
                <a:tab pos="284163" algn="l"/>
                <a:tab pos="568325" algn="l"/>
              </a:tabLst>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tabLst>
                <a:tab pos="284163" algn="l"/>
                <a:tab pos="568325" algn="l"/>
              </a:tabLst>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tabLst>
                <a:tab pos="284163" algn="l"/>
                <a:tab pos="568325" algn="l"/>
              </a:tabLst>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tabLst>
                <a:tab pos="284163" algn="l"/>
                <a:tab pos="568325" algn="l"/>
              </a:tabLst>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tabLst>
                <a:tab pos="284163" algn="l"/>
                <a:tab pos="568325" algn="l"/>
              </a:tabLst>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tabLst>
                <a:tab pos="284163" algn="l"/>
                <a:tab pos="568325" algn="l"/>
              </a:tabLst>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tabLst>
                <a:tab pos="284163" algn="l"/>
                <a:tab pos="568325" algn="l"/>
              </a:tabLst>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tabLst>
                <a:tab pos="284163" algn="l"/>
                <a:tab pos="568325" algn="l"/>
              </a:tabLst>
              <a:defRPr sz="1000" b="1">
                <a:solidFill>
                  <a:schemeClr val="tx1"/>
                </a:solidFill>
                <a:latin typeface="Century Gothic" pitchFamily="34" charset="0"/>
                <a:ea typeface="ＭＳ Ｐゴシック" pitchFamily="34" charset="-128"/>
              </a:defRPr>
            </a:lvl9pPr>
          </a:lstStyle>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clean and </a:t>
            </a:r>
            <a:r>
              <a:rPr lang="en-US" altLang="en-US" sz="2400" b="0" dirty="0">
                <a:solidFill>
                  <a:srgbClr val="000000"/>
                </a:solidFill>
                <a:latin typeface="Calibri" panose="020F0502020204030204" pitchFamily="34" charset="0"/>
                <a:cs typeface="Arial" charset="0"/>
              </a:rPr>
              <a:t>defrost</a:t>
            </a:r>
            <a:r>
              <a:rPr lang="en-US" altLang="en-US" sz="2400" b="0" dirty="0">
                <a:solidFill>
                  <a:srgbClr val="000000"/>
                </a:solidFill>
                <a:latin typeface="Arial" charset="0"/>
                <a:cs typeface="Arial" charset="0"/>
              </a:rPr>
              <a:t> thoroughly </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cover and label food</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keep food tidy</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don’t over stock</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FIFO</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no warm food</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separate raw and ready-to-eat foods</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decant food from metal containers</a:t>
            </a:r>
          </a:p>
          <a:p>
            <a:pPr marL="342900" indent="-342900" eaLnBrk="0" fontAlgn="base" hangingPunct="0">
              <a:lnSpc>
                <a:spcPct val="100000"/>
              </a:lnSpc>
              <a:spcBef>
                <a:spcPct val="0"/>
              </a:spcBef>
              <a:spcAft>
                <a:spcPct val="0"/>
              </a:spcAft>
            </a:pPr>
            <a:r>
              <a:rPr lang="en-US" altLang="en-US" sz="2400" b="0" dirty="0">
                <a:solidFill>
                  <a:srgbClr val="000000"/>
                </a:solidFill>
                <a:latin typeface="Arial" charset="0"/>
                <a:cs typeface="Arial" charset="0"/>
              </a:rPr>
              <a:t>consider labelling fridges uncooked foods  and cooked foods</a:t>
            </a:r>
          </a:p>
          <a:p>
            <a:pPr marL="342900" indent="-342900" eaLnBrk="0" fontAlgn="base" hangingPunct="0">
              <a:lnSpc>
                <a:spcPct val="100000"/>
              </a:lnSpc>
              <a:spcBef>
                <a:spcPct val="0"/>
              </a:spcBef>
              <a:spcAft>
                <a:spcPct val="0"/>
              </a:spcAft>
            </a:pPr>
            <a:r>
              <a:rPr lang="en-US" altLang="en-US" sz="2400" b="0" dirty="0">
                <a:solidFill>
                  <a:srgbClr val="FF0000"/>
                </a:solidFill>
                <a:latin typeface="Arial" charset="0"/>
                <a:cs typeface="Arial" charset="0"/>
              </a:rPr>
              <a:t>If students bring their own ingredients, is a domestic </a:t>
            </a:r>
          </a:p>
          <a:p>
            <a:pPr eaLnBrk="0" fontAlgn="base" hangingPunct="0">
              <a:lnSpc>
                <a:spcPct val="100000"/>
              </a:lnSpc>
              <a:spcBef>
                <a:spcPct val="0"/>
              </a:spcBef>
              <a:spcAft>
                <a:spcPct val="0"/>
              </a:spcAft>
              <a:buNone/>
            </a:pPr>
            <a:r>
              <a:rPr lang="en-US" altLang="en-US" sz="2400" b="0" dirty="0">
                <a:solidFill>
                  <a:srgbClr val="FF0000"/>
                </a:solidFill>
                <a:latin typeface="Arial" charset="0"/>
                <a:cs typeface="Arial" charset="0"/>
              </a:rPr>
              <a:t>Refrigerator suitable for cooling 40 to 60 small containers of </a:t>
            </a:r>
          </a:p>
          <a:p>
            <a:pPr eaLnBrk="0" fontAlgn="base" hangingPunct="0">
              <a:lnSpc>
                <a:spcPct val="100000"/>
              </a:lnSpc>
              <a:spcBef>
                <a:spcPct val="0"/>
              </a:spcBef>
              <a:spcAft>
                <a:spcPct val="0"/>
              </a:spcAft>
              <a:buNone/>
            </a:pPr>
            <a:r>
              <a:rPr lang="en-US" altLang="en-US" sz="2400" b="0" dirty="0">
                <a:solidFill>
                  <a:srgbClr val="FF0000"/>
                </a:solidFill>
                <a:latin typeface="Arial" charset="0"/>
                <a:cs typeface="Arial" charset="0"/>
              </a:rPr>
              <a:t>High risk food that has warmed to room temperature during</a:t>
            </a:r>
          </a:p>
          <a:p>
            <a:pPr eaLnBrk="0" fontAlgn="base" hangingPunct="0">
              <a:lnSpc>
                <a:spcPct val="100000"/>
              </a:lnSpc>
              <a:spcBef>
                <a:spcPct val="0"/>
              </a:spcBef>
              <a:spcAft>
                <a:spcPct val="0"/>
              </a:spcAft>
              <a:buNone/>
            </a:pPr>
            <a:r>
              <a:rPr lang="en-US" altLang="en-US" sz="2400" b="0" dirty="0">
                <a:solidFill>
                  <a:srgbClr val="FF0000"/>
                </a:solidFill>
                <a:latin typeface="Arial" charset="0"/>
                <a:cs typeface="Arial" charset="0"/>
              </a:rPr>
              <a:t>The trip from home to school?  </a:t>
            </a:r>
          </a:p>
        </p:txBody>
      </p:sp>
    </p:spTree>
    <p:extLst>
      <p:ext uri="{BB962C8B-B14F-4D97-AF65-F5344CB8AC3E}">
        <p14:creationId xmlns:p14="http://schemas.microsoft.com/office/powerpoint/2010/main" val="22599503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81306"/>
            <a:ext cx="7772400" cy="533400"/>
          </a:xfrm>
        </p:spPr>
        <p:txBody>
          <a:bodyPr>
            <a:normAutofit/>
          </a:bodyPr>
          <a:lstStyle/>
          <a:p>
            <a:r>
              <a:rPr lang="en-GB" dirty="0"/>
              <a:t>Storage of high risk foods in school</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4108" y="219152"/>
            <a:ext cx="3383626" cy="3368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3" name="Picture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83027" y="980728"/>
            <a:ext cx="1481561" cy="1224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7704" y="1484784"/>
            <a:ext cx="1800200" cy="116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528" y="2710460"/>
            <a:ext cx="2227324" cy="13087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6" name="Picture 6"/>
          <p:cNvPicPr>
            <a:picLocks noChangeAspect="1" noChangeArrowheads="1"/>
          </p:cNvPicPr>
          <p:nvPr/>
        </p:nvPicPr>
        <p:blipFill rotWithShape="1">
          <a:blip r:embed="rId6">
            <a:extLst>
              <a:ext uri="{28A0092B-C50C-407E-A947-70E740481C1C}">
                <a14:useLocalDpi xmlns:a14="http://schemas.microsoft.com/office/drawing/2010/main" val="0"/>
              </a:ext>
            </a:extLst>
          </a:blip>
          <a:srcRect r="3067"/>
          <a:stretch/>
        </p:blipFill>
        <p:spPr bwMode="auto">
          <a:xfrm>
            <a:off x="3663398" y="2513033"/>
            <a:ext cx="1447316" cy="1084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7"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00201" y="873650"/>
            <a:ext cx="1143597" cy="1327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1">
            <a:extLst>
              <a:ext uri="{FF2B5EF4-FFF2-40B4-BE49-F238E27FC236}">
                <a16:creationId xmlns:a16="http://schemas.microsoft.com/office/drawing/2014/main" id="{9E12A9AB-49D8-4092-A0AE-1D13795FEBE4}"/>
              </a:ext>
            </a:extLst>
          </p:cNvPr>
          <p:cNvSpPr txBox="1">
            <a:spLocks/>
          </p:cNvSpPr>
          <p:nvPr/>
        </p:nvSpPr>
        <p:spPr bwMode="auto">
          <a:xfrm>
            <a:off x="395536" y="4284112"/>
            <a:ext cx="8424936" cy="873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20000"/>
          </a:bodyPr>
          <a:lstStyle>
            <a:lvl1pPr algn="l" rtl="0" eaLnBrk="0" fontAlgn="base" hangingPunct="0">
              <a:spcBef>
                <a:spcPct val="0"/>
              </a:spcBef>
              <a:spcAft>
                <a:spcPct val="0"/>
              </a:spcAft>
              <a:defRPr sz="2400" b="1">
                <a:solidFill>
                  <a:srgbClr val="002240"/>
                </a:solidFill>
                <a:latin typeface="+mj-lt"/>
                <a:ea typeface="+mj-ea"/>
                <a:cs typeface="+mj-cs"/>
              </a:defRPr>
            </a:lvl1pPr>
            <a:lvl2pPr algn="l" rtl="0" eaLnBrk="0" fontAlgn="base" hangingPunct="0">
              <a:spcBef>
                <a:spcPct val="0"/>
              </a:spcBef>
              <a:spcAft>
                <a:spcPct val="0"/>
              </a:spcAft>
              <a:defRPr sz="2400" b="1">
                <a:solidFill>
                  <a:srgbClr val="002240"/>
                </a:solidFill>
                <a:latin typeface="Century Gothic" pitchFamily="34" charset="0"/>
                <a:ea typeface="ＭＳ Ｐゴシック" charset="-128"/>
              </a:defRPr>
            </a:lvl2pPr>
            <a:lvl3pPr algn="l" rtl="0" eaLnBrk="0" fontAlgn="base" hangingPunct="0">
              <a:spcBef>
                <a:spcPct val="0"/>
              </a:spcBef>
              <a:spcAft>
                <a:spcPct val="0"/>
              </a:spcAft>
              <a:defRPr sz="2400" b="1">
                <a:solidFill>
                  <a:srgbClr val="002240"/>
                </a:solidFill>
                <a:latin typeface="Century Gothic" pitchFamily="34" charset="0"/>
                <a:ea typeface="ＭＳ Ｐゴシック" charset="-128"/>
              </a:defRPr>
            </a:lvl3pPr>
            <a:lvl4pPr algn="l" rtl="0" eaLnBrk="0" fontAlgn="base" hangingPunct="0">
              <a:spcBef>
                <a:spcPct val="0"/>
              </a:spcBef>
              <a:spcAft>
                <a:spcPct val="0"/>
              </a:spcAft>
              <a:defRPr sz="2400" b="1">
                <a:solidFill>
                  <a:srgbClr val="002240"/>
                </a:solidFill>
                <a:latin typeface="Century Gothic" pitchFamily="34" charset="0"/>
                <a:ea typeface="ＭＳ Ｐゴシック" charset="-128"/>
              </a:defRPr>
            </a:lvl4pPr>
            <a:lvl5pPr algn="l" rtl="0" eaLnBrk="0" fontAlgn="base" hangingPunct="0">
              <a:spcBef>
                <a:spcPct val="0"/>
              </a:spcBef>
              <a:spcAft>
                <a:spcPct val="0"/>
              </a:spcAft>
              <a:defRPr sz="2400" b="1">
                <a:solidFill>
                  <a:srgbClr val="002240"/>
                </a:solidFill>
                <a:latin typeface="Century Gothic" pitchFamily="34" charset="0"/>
                <a:ea typeface="ＭＳ Ｐゴシック" charset="-128"/>
              </a:defRPr>
            </a:lvl5pPr>
            <a:lvl6pPr marL="457200" algn="l" rtl="0" fontAlgn="base">
              <a:spcBef>
                <a:spcPct val="0"/>
              </a:spcBef>
              <a:spcAft>
                <a:spcPct val="0"/>
              </a:spcAft>
              <a:defRPr sz="2400" b="1">
                <a:solidFill>
                  <a:srgbClr val="002240"/>
                </a:solidFill>
                <a:latin typeface="Century Gothic" pitchFamily="34" charset="0"/>
                <a:ea typeface="ＭＳ Ｐゴシック" charset="-128"/>
              </a:defRPr>
            </a:lvl6pPr>
            <a:lvl7pPr marL="914400" algn="l" rtl="0" fontAlgn="base">
              <a:spcBef>
                <a:spcPct val="0"/>
              </a:spcBef>
              <a:spcAft>
                <a:spcPct val="0"/>
              </a:spcAft>
              <a:defRPr sz="2400" b="1">
                <a:solidFill>
                  <a:srgbClr val="002240"/>
                </a:solidFill>
                <a:latin typeface="Century Gothic" pitchFamily="34" charset="0"/>
                <a:ea typeface="ＭＳ Ｐゴシック" charset="-128"/>
              </a:defRPr>
            </a:lvl7pPr>
            <a:lvl8pPr marL="1371600" algn="l" rtl="0" fontAlgn="base">
              <a:spcBef>
                <a:spcPct val="0"/>
              </a:spcBef>
              <a:spcAft>
                <a:spcPct val="0"/>
              </a:spcAft>
              <a:defRPr sz="2400" b="1">
                <a:solidFill>
                  <a:srgbClr val="002240"/>
                </a:solidFill>
                <a:latin typeface="Century Gothic" pitchFamily="34" charset="0"/>
                <a:ea typeface="ＭＳ Ｐゴシック" charset="-128"/>
              </a:defRPr>
            </a:lvl8pPr>
            <a:lvl9pPr marL="1828800" algn="l" rtl="0" fontAlgn="base">
              <a:spcBef>
                <a:spcPct val="0"/>
              </a:spcBef>
              <a:spcAft>
                <a:spcPct val="0"/>
              </a:spcAft>
              <a:defRPr sz="2400" b="1">
                <a:solidFill>
                  <a:srgbClr val="002240"/>
                </a:solidFill>
                <a:latin typeface="Century Gothic" pitchFamily="34" charset="0"/>
                <a:ea typeface="ＭＳ Ｐゴシック" charset="-128"/>
              </a:defRPr>
            </a:lvl9pPr>
          </a:lstStyle>
          <a:p>
            <a:r>
              <a:rPr lang="en-GB" kern="0" dirty="0"/>
              <a:t>How do you monitor the actual temperature in your fridges? A loose thermometer (Theft) or self adhesive thermochromic labels? (Permanent, unbreakable &amp; battery free).</a:t>
            </a:r>
          </a:p>
        </p:txBody>
      </p:sp>
      <p:pic>
        <p:nvPicPr>
          <p:cNvPr id="6" name="Picture 5">
            <a:extLst>
              <a:ext uri="{FF2B5EF4-FFF2-40B4-BE49-F238E27FC236}">
                <a16:creationId xmlns:a16="http://schemas.microsoft.com/office/drawing/2014/main" id="{8178D1DB-DD0D-46A9-B731-18E58CD3AEAB}"/>
              </a:ext>
            </a:extLst>
          </p:cNvPr>
          <p:cNvPicPr>
            <a:picLocks noChangeAspect="1"/>
          </p:cNvPicPr>
          <p:nvPr/>
        </p:nvPicPr>
        <p:blipFill>
          <a:blip r:embed="rId8"/>
          <a:stretch>
            <a:fillRect/>
          </a:stretch>
        </p:blipFill>
        <p:spPr>
          <a:xfrm>
            <a:off x="1691680" y="5237748"/>
            <a:ext cx="3744416" cy="1541069"/>
          </a:xfrm>
          <a:prstGeom prst="rect">
            <a:avLst/>
          </a:prstGeom>
        </p:spPr>
      </p:pic>
    </p:spTree>
    <p:extLst>
      <p:ext uri="{BB962C8B-B14F-4D97-AF65-F5344CB8AC3E}">
        <p14:creationId xmlns:p14="http://schemas.microsoft.com/office/powerpoint/2010/main" val="12921725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GB" altLang="en-US" sz="4000">
                <a:solidFill>
                  <a:schemeClr val="tx1"/>
                </a:solidFill>
              </a:rPr>
              <a:t>Frozen Storage</a:t>
            </a:r>
            <a:endParaRPr lang="en-US" altLang="en-US" sz="4000">
              <a:solidFill>
                <a:schemeClr val="tx1"/>
              </a:solidFill>
            </a:endParaRPr>
          </a:p>
        </p:txBody>
      </p:sp>
      <p:sp>
        <p:nvSpPr>
          <p:cNvPr id="76803" name="Text Box 3"/>
          <p:cNvSpPr>
            <a:spLocks noGrp="1" noChangeArrowheads="1"/>
          </p:cNvSpPr>
          <p:nvPr>
            <p:ph idx="1"/>
          </p:nvPr>
        </p:nvSpPr>
        <p:spPr/>
        <p:txBody>
          <a:bodyPr wrap="none" lIns="0" tIns="0" rIns="0" bIns="0"/>
          <a:lstStyle/>
          <a:p>
            <a:pPr>
              <a:buFontTx/>
              <a:buNone/>
              <a:tabLst>
                <a:tab pos="284163" algn="l"/>
                <a:tab pos="568325" algn="l"/>
              </a:tabLst>
            </a:pPr>
            <a:r>
              <a:rPr lang="en-US" altLang="en-US" b="0" dirty="0"/>
              <a:t>	</a:t>
            </a:r>
          </a:p>
        </p:txBody>
      </p:sp>
      <p:sp>
        <p:nvSpPr>
          <p:cNvPr id="76804" name="Text Box 3"/>
          <p:cNvSpPr txBox="1">
            <a:spLocks noChangeArrowheads="1"/>
          </p:cNvSpPr>
          <p:nvPr/>
        </p:nvSpPr>
        <p:spPr bwMode="auto">
          <a:xfrm>
            <a:off x="500063" y="1571625"/>
            <a:ext cx="4214812"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120000"/>
              </a:lnSpc>
              <a:spcBef>
                <a:spcPct val="50000"/>
              </a:spcBef>
              <a:buChar char="•"/>
              <a:tabLst>
                <a:tab pos="284163" algn="l"/>
                <a:tab pos="568325" algn="l"/>
              </a:tabLst>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tabLst>
                <a:tab pos="284163" algn="l"/>
                <a:tab pos="568325" algn="l"/>
              </a:tabLst>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tabLst>
                <a:tab pos="284163" algn="l"/>
                <a:tab pos="568325" algn="l"/>
              </a:tabLst>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tabLst>
                <a:tab pos="284163" algn="l"/>
                <a:tab pos="568325" algn="l"/>
              </a:tabLst>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tabLst>
                <a:tab pos="284163" algn="l"/>
                <a:tab pos="568325" algn="l"/>
              </a:tabLst>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tabLst>
                <a:tab pos="284163" algn="l"/>
                <a:tab pos="568325" algn="l"/>
              </a:tabLst>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tabLst>
                <a:tab pos="284163" algn="l"/>
                <a:tab pos="568325" algn="l"/>
              </a:tabLst>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tabLst>
                <a:tab pos="284163" algn="l"/>
                <a:tab pos="568325" algn="l"/>
              </a:tabLst>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tabLst>
                <a:tab pos="284163" algn="l"/>
                <a:tab pos="568325" algn="l"/>
              </a:tabLst>
              <a:defRPr sz="1000" b="1">
                <a:solidFill>
                  <a:schemeClr val="tx1"/>
                </a:solidFill>
                <a:latin typeface="Century Gothic" pitchFamily="34" charset="0"/>
                <a:ea typeface="ＭＳ Ｐゴシック" pitchFamily="34" charset="-128"/>
              </a:defRPr>
            </a:lvl9pPr>
          </a:lstStyle>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clean and defrost thoroughly (if not frost free)</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cover and label food</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Include the date</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keep food tidy</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don’t over stock</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no warm food</a:t>
            </a:r>
          </a:p>
          <a:p>
            <a:pPr eaLnBrk="0" fontAlgn="base" hangingPunct="0">
              <a:lnSpc>
                <a:spcPct val="100000"/>
              </a:lnSpc>
              <a:spcBef>
                <a:spcPct val="0"/>
              </a:spcBef>
              <a:spcAft>
                <a:spcPct val="0"/>
              </a:spcAft>
              <a:buFontTx/>
              <a:buNone/>
            </a:pPr>
            <a:r>
              <a:rPr lang="en-US" altLang="en-US" sz="2400" b="0" dirty="0">
                <a:solidFill>
                  <a:srgbClr val="000000"/>
                </a:solidFill>
                <a:latin typeface="Arial" charset="0"/>
                <a:cs typeface="Arial" charset="0"/>
              </a:rPr>
              <a:t>•	FIFO</a:t>
            </a:r>
          </a:p>
        </p:txBody>
      </p:sp>
      <p:pic>
        <p:nvPicPr>
          <p:cNvPr id="76805" name="Picture 5" descr="Image_0530@120dp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071688"/>
            <a:ext cx="3419475" cy="342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39734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Chopping Boards </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196752"/>
            <a:ext cx="3902369"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764702"/>
            <a:ext cx="3168352" cy="4438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26105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Allergens - 14 </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0093" y="827651"/>
            <a:ext cx="7056784" cy="4798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4059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Fixed equipment and the environment</a:t>
            </a:r>
            <a:endParaRPr lang="en-GB" sz="3600" dirty="0"/>
          </a:p>
        </p:txBody>
      </p:sp>
      <p:sp>
        <p:nvSpPr>
          <p:cNvPr id="3" name="Content Placeholder 2"/>
          <p:cNvSpPr>
            <a:spLocks noGrp="1"/>
          </p:cNvSpPr>
          <p:nvPr>
            <p:ph idx="1"/>
          </p:nvPr>
        </p:nvSpPr>
        <p:spPr>
          <a:xfrm>
            <a:off x="410142" y="1279301"/>
            <a:ext cx="8229600" cy="4525963"/>
          </a:xfrm>
        </p:spPr>
        <p:txBody>
          <a:bodyPr>
            <a:normAutofit/>
          </a:bodyPr>
          <a:lstStyle/>
          <a:p>
            <a:pPr marL="0" indent="0">
              <a:buNone/>
            </a:pPr>
            <a:endParaRPr lang="en-GB" b="1" dirty="0"/>
          </a:p>
          <a:p>
            <a:pPr lvl="1"/>
            <a:r>
              <a:rPr lang="en-GB" dirty="0"/>
              <a:t>Hazards and control measures: </a:t>
            </a:r>
            <a:r>
              <a:rPr lang="en-GB" dirty="0">
                <a:solidFill>
                  <a:srgbClr val="00B050"/>
                </a:solidFill>
              </a:rPr>
              <a:t>electric shock, gas, hot surfaces and steam, bacterial growth, entanglement, flooring, lighting,</a:t>
            </a:r>
          </a:p>
          <a:p>
            <a:pPr marL="457200" lvl="1" indent="0">
              <a:buNone/>
            </a:pPr>
            <a:r>
              <a:rPr lang="en-GB" dirty="0">
                <a:solidFill>
                  <a:srgbClr val="00B050"/>
                </a:solidFill>
              </a:rPr>
              <a:t>  </a:t>
            </a:r>
          </a:p>
          <a:p>
            <a:pPr lvl="1"/>
            <a:r>
              <a:rPr lang="en-GB" dirty="0"/>
              <a:t>Practical skills:  </a:t>
            </a:r>
            <a:r>
              <a:rPr lang="en-GB" dirty="0">
                <a:solidFill>
                  <a:srgbClr val="00B050"/>
                </a:solidFill>
              </a:rPr>
              <a:t>Evidence:</a:t>
            </a:r>
            <a:r>
              <a:rPr lang="en-GB" dirty="0"/>
              <a:t>  </a:t>
            </a:r>
            <a:r>
              <a:rPr lang="en-GB" dirty="0">
                <a:solidFill>
                  <a:srgbClr val="00B050"/>
                </a:solidFill>
              </a:rPr>
              <a:t>risk assessment in SOW, students written training record, maintenance records, cleaning schedules  </a:t>
            </a:r>
          </a:p>
          <a:p>
            <a:pPr marL="0" indent="0">
              <a:buNone/>
            </a:pPr>
            <a:endParaRPr lang="en-GB" dirty="0">
              <a:solidFill>
                <a:srgbClr val="00B050"/>
              </a:solidFill>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0272" y="5857428"/>
            <a:ext cx="1581150"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8733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Allergens </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836712"/>
            <a:ext cx="7864909" cy="3744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bwMode="auto">
          <a:xfrm>
            <a:off x="3923928" y="2996952"/>
            <a:ext cx="3816424" cy="36004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charset="-128"/>
            </a:endParaRPr>
          </a:p>
        </p:txBody>
      </p:sp>
    </p:spTree>
    <p:extLst>
      <p:ext uri="{BB962C8B-B14F-4D97-AF65-F5344CB8AC3E}">
        <p14:creationId xmlns:p14="http://schemas.microsoft.com/office/powerpoint/2010/main" val="9901796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5140424"/>
          </a:xfrm>
        </p:spPr>
        <p:txBody>
          <a:bodyPr/>
          <a:lstStyle/>
          <a:p>
            <a:r>
              <a:rPr lang="en-GB" dirty="0"/>
              <a:t>Allergens</a:t>
            </a:r>
            <a:br>
              <a:rPr lang="en-GB" dirty="0"/>
            </a:br>
            <a:br>
              <a:rPr lang="en-GB" dirty="0"/>
            </a:br>
            <a:r>
              <a:rPr lang="en-GB" dirty="0"/>
              <a:t>If an allergic reaction is going to happen in a school it will almost certainly be in the dining area or the food room.</a:t>
            </a:r>
            <a:br>
              <a:rPr lang="en-GB" dirty="0"/>
            </a:br>
            <a:br>
              <a:rPr lang="en-GB" dirty="0"/>
            </a:br>
            <a:r>
              <a:rPr lang="en-GB" dirty="0"/>
              <a:t>The student may have forgotten to bring their epi-pen.  Where does your school keep the spares?</a:t>
            </a:r>
            <a:br>
              <a:rPr lang="en-GB" dirty="0"/>
            </a:br>
            <a:br>
              <a:rPr lang="en-GB" dirty="0"/>
            </a:br>
            <a:r>
              <a:rPr lang="en-GB" dirty="0"/>
              <a:t>The school office?  The first aid room? </a:t>
            </a:r>
            <a:br>
              <a:rPr lang="en-GB" dirty="0"/>
            </a:br>
            <a:br>
              <a:rPr lang="en-GB" dirty="0"/>
            </a:br>
            <a:r>
              <a:rPr lang="en-GB" dirty="0"/>
              <a:t>Not a good idea!  Why can you not be trusted to keep it under lock and key in the food room?  Epi-pens cannot kill and you are already trusted with a lot of sharp knives.  </a:t>
            </a:r>
          </a:p>
        </p:txBody>
      </p:sp>
    </p:spTree>
    <p:extLst>
      <p:ext uri="{BB962C8B-B14F-4D97-AF65-F5344CB8AC3E}">
        <p14:creationId xmlns:p14="http://schemas.microsoft.com/office/powerpoint/2010/main" val="7805670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Ingredients in schools </a:t>
            </a:r>
          </a:p>
        </p:txBody>
      </p:sp>
      <p:sp>
        <p:nvSpPr>
          <p:cNvPr id="3" name="Content Placeholder 2"/>
          <p:cNvSpPr>
            <a:spLocks noGrp="1"/>
          </p:cNvSpPr>
          <p:nvPr>
            <p:ph idx="1"/>
          </p:nvPr>
        </p:nvSpPr>
        <p:spPr/>
        <p:txBody>
          <a:bodyPr/>
          <a:lstStyle/>
          <a:p>
            <a:r>
              <a:rPr lang="en-GB" dirty="0"/>
              <a:t> Does school provide </a:t>
            </a:r>
            <a:r>
              <a:rPr lang="en-GB" b="1" dirty="0">
                <a:solidFill>
                  <a:srgbClr val="00B050"/>
                </a:solidFill>
              </a:rPr>
              <a:t>all or some  </a:t>
            </a:r>
            <a:r>
              <a:rPr lang="en-GB" dirty="0"/>
              <a:t>of the ingredients?</a:t>
            </a:r>
          </a:p>
          <a:p>
            <a:r>
              <a:rPr lang="en-GB" dirty="0"/>
              <a:t>Does school provide the </a:t>
            </a:r>
            <a:r>
              <a:rPr lang="en-GB" b="1" dirty="0">
                <a:solidFill>
                  <a:srgbClr val="00B050"/>
                </a:solidFill>
              </a:rPr>
              <a:t>odd ingredient</a:t>
            </a:r>
            <a:r>
              <a:rPr lang="en-GB" b="1" dirty="0"/>
              <a:t> </a:t>
            </a:r>
            <a:r>
              <a:rPr lang="en-GB" dirty="0"/>
              <a:t>e.g. eggs, flour, spices, flavouring </a:t>
            </a:r>
          </a:p>
          <a:p>
            <a:pPr marL="0" indent="0">
              <a:buNone/>
            </a:pPr>
            <a:r>
              <a:rPr lang="en-GB" dirty="0"/>
              <a:t> </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4162921"/>
            <a:ext cx="2057088" cy="1404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600" y="3717032"/>
            <a:ext cx="1571852"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4162921"/>
            <a:ext cx="1717915" cy="2034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0"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r="1572"/>
          <a:stretch/>
        </p:blipFill>
        <p:spPr bwMode="auto">
          <a:xfrm>
            <a:off x="6372200" y="4210795"/>
            <a:ext cx="2304256" cy="1585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14851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4"/>
          <p:cNvSpPr>
            <a:spLocks noGrp="1"/>
          </p:cNvSpPr>
          <p:nvPr>
            <p:ph type="title"/>
          </p:nvPr>
        </p:nvSpPr>
        <p:spPr/>
        <p:txBody>
          <a:bodyPr/>
          <a:lstStyle/>
          <a:p>
            <a:r>
              <a:rPr lang="en-GB" altLang="en-US" dirty="0">
                <a:solidFill>
                  <a:srgbClr val="FF0000"/>
                </a:solidFill>
              </a:rPr>
              <a:t>Safety in Food Technology</a:t>
            </a:r>
          </a:p>
        </p:txBody>
      </p:sp>
      <p:sp>
        <p:nvSpPr>
          <p:cNvPr id="54275" name="Content Placeholder 6"/>
          <p:cNvSpPr>
            <a:spLocks noGrp="1"/>
          </p:cNvSpPr>
          <p:nvPr>
            <p:ph sz="half" idx="2"/>
          </p:nvPr>
        </p:nvSpPr>
        <p:spPr>
          <a:xfrm>
            <a:off x="4648200" y="692696"/>
            <a:ext cx="3884240" cy="5256584"/>
          </a:xfrm>
        </p:spPr>
        <p:txBody>
          <a:bodyPr/>
          <a:lstStyle/>
          <a:p>
            <a:pPr marL="0" indent="0">
              <a:buNone/>
            </a:pPr>
            <a:r>
              <a:rPr lang="en-GB" altLang="en-US" sz="1400" dirty="0"/>
              <a:t>Looking at Time and Temperature control:</a:t>
            </a:r>
          </a:p>
          <a:p>
            <a:r>
              <a:rPr lang="en-GB" altLang="en-US" sz="1000" dirty="0"/>
              <a:t>Individual ingredients/dish - controls</a:t>
            </a:r>
          </a:p>
          <a:p>
            <a:r>
              <a:rPr lang="en-GB" altLang="en-US" sz="1000" dirty="0"/>
              <a:t>Shopping</a:t>
            </a:r>
          </a:p>
          <a:p>
            <a:r>
              <a:rPr lang="en-GB" altLang="en-US" sz="1000" dirty="0"/>
              <a:t>Day before</a:t>
            </a:r>
          </a:p>
          <a:p>
            <a:r>
              <a:rPr lang="en-GB" altLang="en-US" sz="1000" dirty="0"/>
              <a:t>Storage on way to school</a:t>
            </a:r>
          </a:p>
          <a:p>
            <a:r>
              <a:rPr lang="en-GB" altLang="en-US" sz="1000" dirty="0"/>
              <a:t>Storage at school</a:t>
            </a:r>
          </a:p>
          <a:p>
            <a:r>
              <a:rPr lang="en-GB" altLang="en-US" sz="1000" dirty="0"/>
              <a:t>Lesson start</a:t>
            </a:r>
          </a:p>
          <a:p>
            <a:r>
              <a:rPr lang="en-GB" altLang="en-US" sz="1000" dirty="0"/>
              <a:t>Preparation </a:t>
            </a:r>
          </a:p>
          <a:p>
            <a:r>
              <a:rPr lang="en-GB" altLang="en-US" sz="1000" dirty="0"/>
              <a:t>Start of 60 min lesson</a:t>
            </a:r>
          </a:p>
          <a:p>
            <a:r>
              <a:rPr lang="en-GB" altLang="en-US" sz="1000" dirty="0"/>
              <a:t>Cooking </a:t>
            </a:r>
          </a:p>
          <a:p>
            <a:r>
              <a:rPr lang="en-GB" altLang="en-US" sz="1000" dirty="0"/>
              <a:t>Mid-end of 60 minute lesson</a:t>
            </a:r>
          </a:p>
          <a:p>
            <a:r>
              <a:rPr lang="en-GB" altLang="en-US" sz="1000" dirty="0"/>
              <a:t>Chilling  and packaging</a:t>
            </a:r>
          </a:p>
          <a:p>
            <a:r>
              <a:rPr lang="en-GB" altLang="en-US" sz="1000" dirty="0"/>
              <a:t>End of 60minute lesson</a:t>
            </a:r>
          </a:p>
          <a:p>
            <a:r>
              <a:rPr lang="en-GB" altLang="en-US" sz="1000" dirty="0"/>
              <a:t>Storage and labelling </a:t>
            </a:r>
          </a:p>
          <a:p>
            <a:r>
              <a:rPr lang="en-GB" altLang="en-US" sz="1000" dirty="0"/>
              <a:t>End of lesson to end of school day</a:t>
            </a:r>
          </a:p>
          <a:p>
            <a:r>
              <a:rPr lang="en-GB" altLang="en-US" sz="1000" dirty="0"/>
              <a:t>Transporting home</a:t>
            </a:r>
          </a:p>
          <a:p>
            <a:r>
              <a:rPr lang="en-GB" altLang="en-US" sz="1000" dirty="0"/>
              <a:t>End of school until product consumed</a:t>
            </a:r>
          </a:p>
          <a:p>
            <a:r>
              <a:rPr lang="en-GB" altLang="en-US" sz="1000" dirty="0"/>
              <a:t>Reheating – and eating 7pm </a:t>
            </a:r>
            <a:r>
              <a:rPr lang="en-GB" altLang="en-US" sz="1200" dirty="0"/>
              <a:t> </a:t>
            </a:r>
          </a:p>
          <a:p>
            <a:endParaRPr lang="en-GB" altLang="en-US" sz="1200" dirty="0"/>
          </a:p>
        </p:txBody>
      </p:sp>
      <p:pic>
        <p:nvPicPr>
          <p:cNvPr id="54276" name="Picture 7" descr="lamb cocnut curry serve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268760"/>
            <a:ext cx="3597275" cy="2700337"/>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54277" name="Right Arrow 8"/>
          <p:cNvSpPr>
            <a:spLocks noChangeArrowheads="1"/>
          </p:cNvSpPr>
          <p:nvPr/>
        </p:nvSpPr>
        <p:spPr bwMode="auto">
          <a:xfrm rot="5400000">
            <a:off x="6850061" y="2952752"/>
            <a:ext cx="2790825" cy="431800"/>
          </a:xfrm>
          <a:prstGeom prst="rightArrow">
            <a:avLst>
              <a:gd name="adj1" fmla="val 50000"/>
              <a:gd name="adj2" fmla="val 50000"/>
            </a:avLst>
          </a:prstGeom>
          <a:solidFill>
            <a:schemeClr val="accent1"/>
          </a:solidFill>
          <a:ln w="9525" algn="ctr">
            <a:solidFill>
              <a:schemeClr val="tx1"/>
            </a:solidFill>
            <a:round/>
            <a:headEnd/>
            <a:tailEnd/>
          </a:ln>
        </p:spPr>
        <p:txBody>
          <a:bodyPr/>
          <a:lstStyle>
            <a:lvl1pPr>
              <a:lnSpc>
                <a:spcPct val="120000"/>
              </a:lnSpc>
              <a:spcBef>
                <a:spcPct val="50000"/>
              </a:spcBef>
              <a:buChar char="•"/>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9pPr>
          </a:lstStyle>
          <a:p>
            <a:pPr eaLnBrk="0" fontAlgn="base" hangingPunct="0">
              <a:lnSpc>
                <a:spcPct val="100000"/>
              </a:lnSpc>
              <a:spcBef>
                <a:spcPct val="0"/>
              </a:spcBef>
              <a:spcAft>
                <a:spcPct val="0"/>
              </a:spcAft>
              <a:buFontTx/>
              <a:buNone/>
            </a:pPr>
            <a:endParaRPr lang="en-US" altLang="en-US" sz="2400" b="0">
              <a:solidFill>
                <a:srgbClr val="000000"/>
              </a:solidFill>
              <a:latin typeface="Arial" pitchFamily="34" charset="0"/>
              <a:cs typeface="Arial" pitchFamily="34" charset="0"/>
            </a:endParaRPr>
          </a:p>
        </p:txBody>
      </p:sp>
      <p:sp>
        <p:nvSpPr>
          <p:cNvPr id="54278" name="Rounded Rectangle 9"/>
          <p:cNvSpPr>
            <a:spLocks noChangeArrowheads="1"/>
          </p:cNvSpPr>
          <p:nvPr/>
        </p:nvSpPr>
        <p:spPr bwMode="auto">
          <a:xfrm>
            <a:off x="7740650" y="1125538"/>
            <a:ext cx="935038" cy="503262"/>
          </a:xfrm>
          <a:prstGeom prst="roundRect">
            <a:avLst>
              <a:gd name="adj" fmla="val 16667"/>
            </a:avLst>
          </a:prstGeom>
          <a:solidFill>
            <a:schemeClr val="accent1"/>
          </a:solidFill>
          <a:ln w="9525" algn="ctr">
            <a:solidFill>
              <a:schemeClr val="tx1"/>
            </a:solidFill>
            <a:round/>
            <a:headEnd/>
            <a:tailEnd/>
          </a:ln>
        </p:spPr>
        <p:txBody>
          <a:bodyPr/>
          <a:lstStyle>
            <a:lvl1pPr>
              <a:lnSpc>
                <a:spcPct val="120000"/>
              </a:lnSpc>
              <a:spcBef>
                <a:spcPct val="50000"/>
              </a:spcBef>
              <a:buChar char="•"/>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9pPr>
          </a:lstStyle>
          <a:p>
            <a:pPr algn="ctr" eaLnBrk="0" fontAlgn="base" hangingPunct="0">
              <a:lnSpc>
                <a:spcPct val="100000"/>
              </a:lnSpc>
              <a:spcBef>
                <a:spcPct val="0"/>
              </a:spcBef>
              <a:spcAft>
                <a:spcPct val="0"/>
              </a:spcAft>
              <a:buFontTx/>
              <a:buNone/>
            </a:pPr>
            <a:r>
              <a:rPr lang="en-GB" altLang="en-US" sz="2400" b="0" dirty="0">
                <a:solidFill>
                  <a:srgbClr val="000000"/>
                </a:solidFill>
                <a:latin typeface="Arial" pitchFamily="34" charset="0"/>
                <a:cs typeface="Arial" pitchFamily="34" charset="0"/>
              </a:rPr>
              <a:t>Time</a:t>
            </a:r>
          </a:p>
        </p:txBody>
      </p:sp>
      <p:sp>
        <p:nvSpPr>
          <p:cNvPr id="54279" name="Rounded Rectangle 11"/>
          <p:cNvSpPr>
            <a:spLocks noChangeArrowheads="1"/>
          </p:cNvSpPr>
          <p:nvPr/>
        </p:nvSpPr>
        <p:spPr bwMode="auto">
          <a:xfrm>
            <a:off x="900113" y="5084763"/>
            <a:ext cx="3095625" cy="647700"/>
          </a:xfrm>
          <a:prstGeom prst="roundRect">
            <a:avLst>
              <a:gd name="adj" fmla="val 16667"/>
            </a:avLst>
          </a:prstGeom>
          <a:solidFill>
            <a:schemeClr val="accent1"/>
          </a:solidFill>
          <a:ln w="9525" algn="ctr">
            <a:solidFill>
              <a:schemeClr val="tx1"/>
            </a:solidFill>
            <a:round/>
            <a:headEnd/>
            <a:tailEnd/>
          </a:ln>
        </p:spPr>
        <p:txBody>
          <a:bodyPr anchor="ctr"/>
          <a:lstStyle>
            <a:lvl1pPr>
              <a:lnSpc>
                <a:spcPct val="120000"/>
              </a:lnSpc>
              <a:spcBef>
                <a:spcPct val="50000"/>
              </a:spcBef>
              <a:buChar char="•"/>
              <a:defRPr sz="3200" b="1">
                <a:solidFill>
                  <a:schemeClr val="tx1"/>
                </a:solidFill>
                <a:latin typeface="Century Gothic" pitchFamily="34" charset="0"/>
                <a:ea typeface="ＭＳ Ｐゴシック" pitchFamily="34" charset="-128"/>
              </a:defRPr>
            </a:lvl1pPr>
            <a:lvl2pPr marL="742950" indent="-285750">
              <a:lnSpc>
                <a:spcPct val="120000"/>
              </a:lnSpc>
              <a:spcBef>
                <a:spcPct val="50000"/>
              </a:spcBef>
              <a:buFont typeface="Times" pitchFamily="18" charset="0"/>
              <a:buChar char="•"/>
              <a:defRPr sz="1600" b="1">
                <a:solidFill>
                  <a:schemeClr val="tx1"/>
                </a:solidFill>
                <a:latin typeface="Century Gothic" pitchFamily="34" charset="0"/>
                <a:ea typeface="ＭＳ Ｐゴシック" pitchFamily="34" charset="-128"/>
              </a:defRPr>
            </a:lvl2pPr>
            <a:lvl3pPr marL="1143000" indent="-228600">
              <a:lnSpc>
                <a:spcPct val="120000"/>
              </a:lnSpc>
              <a:spcBef>
                <a:spcPct val="50000"/>
              </a:spcBef>
              <a:buFont typeface="Times" pitchFamily="18" charset="0"/>
              <a:buChar char="•"/>
              <a:defRPr sz="1400" b="1">
                <a:solidFill>
                  <a:schemeClr val="tx1"/>
                </a:solidFill>
                <a:latin typeface="Century Gothic" pitchFamily="34" charset="0"/>
                <a:ea typeface="ＭＳ Ｐゴシック" pitchFamily="34" charset="-128"/>
              </a:defRPr>
            </a:lvl3pPr>
            <a:lvl4pPr marL="1600200" indent="-228600">
              <a:lnSpc>
                <a:spcPct val="120000"/>
              </a:lnSpc>
              <a:spcBef>
                <a:spcPct val="50000"/>
              </a:spcBef>
              <a:buFont typeface="Times" pitchFamily="18" charset="0"/>
              <a:buChar char="•"/>
              <a:defRPr sz="1200" b="1">
                <a:solidFill>
                  <a:schemeClr val="tx1"/>
                </a:solidFill>
                <a:latin typeface="Century Gothic" pitchFamily="34" charset="0"/>
                <a:ea typeface="ＭＳ Ｐゴシック" pitchFamily="34" charset="-128"/>
              </a:defRPr>
            </a:lvl4pPr>
            <a:lvl5pPr marL="2057400" indent="-228600">
              <a:lnSpc>
                <a:spcPct val="120000"/>
              </a:lnSpc>
              <a:spcBef>
                <a:spcPct val="50000"/>
              </a:spcBef>
              <a:buFont typeface="Times" pitchFamily="18" charset="0"/>
              <a:buChar char="•"/>
              <a:defRPr sz="1000" b="1">
                <a:solidFill>
                  <a:schemeClr val="tx1"/>
                </a:solidFill>
                <a:latin typeface="Century Gothic" pitchFamily="34" charset="0"/>
                <a:ea typeface="ＭＳ Ｐゴシック" pitchFamily="34" charset="-128"/>
              </a:defRPr>
            </a:lvl5pPr>
            <a:lvl6pPr marL="25146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6pPr>
            <a:lvl7pPr marL="29718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7pPr>
            <a:lvl8pPr marL="34290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8pPr>
            <a:lvl9pPr marL="3886200" indent="-228600" eaLnBrk="0" fontAlgn="base" hangingPunct="0">
              <a:lnSpc>
                <a:spcPct val="120000"/>
              </a:lnSpc>
              <a:spcBef>
                <a:spcPct val="50000"/>
              </a:spcBef>
              <a:spcAft>
                <a:spcPct val="0"/>
              </a:spcAft>
              <a:buFont typeface="Times" pitchFamily="18" charset="0"/>
              <a:buChar char="•"/>
              <a:defRPr sz="1000" b="1">
                <a:solidFill>
                  <a:schemeClr val="tx1"/>
                </a:solidFill>
                <a:latin typeface="Century Gothic" pitchFamily="34" charset="0"/>
                <a:ea typeface="ＭＳ Ｐゴシック" pitchFamily="34" charset="-128"/>
              </a:defRPr>
            </a:lvl9pPr>
          </a:lstStyle>
          <a:p>
            <a:pPr algn="ctr" eaLnBrk="0" fontAlgn="base" hangingPunct="0">
              <a:lnSpc>
                <a:spcPct val="100000"/>
              </a:lnSpc>
              <a:spcBef>
                <a:spcPct val="0"/>
              </a:spcBef>
              <a:spcAft>
                <a:spcPct val="0"/>
              </a:spcAft>
              <a:buFontTx/>
              <a:buNone/>
            </a:pPr>
            <a:r>
              <a:rPr lang="en-GB" altLang="en-US" sz="2400" b="0" dirty="0">
                <a:solidFill>
                  <a:srgbClr val="000000"/>
                </a:solidFill>
                <a:latin typeface="Arial" pitchFamily="34" charset="0"/>
                <a:cs typeface="Arial" pitchFamily="34" charset="0"/>
              </a:rPr>
              <a:t>Temperature control</a:t>
            </a:r>
          </a:p>
        </p:txBody>
      </p:sp>
    </p:spTree>
    <p:extLst>
      <p:ext uri="{BB962C8B-B14F-4D97-AF65-F5344CB8AC3E}">
        <p14:creationId xmlns:p14="http://schemas.microsoft.com/office/powerpoint/2010/main" val="29320807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2800" dirty="0"/>
              <a:t>Task </a:t>
            </a:r>
            <a:br>
              <a:rPr lang="en-GB" sz="2800" dirty="0"/>
            </a:br>
            <a:r>
              <a:rPr lang="en-GB" sz="2800" dirty="0"/>
              <a:t>A Day the Life of a Shepherds Pie’</a:t>
            </a:r>
          </a:p>
        </p:txBody>
      </p:sp>
      <p:sp>
        <p:nvSpPr>
          <p:cNvPr id="3" name="Content Placeholder 2"/>
          <p:cNvSpPr>
            <a:spLocks noGrp="1"/>
          </p:cNvSpPr>
          <p:nvPr>
            <p:ph sz="half" idx="2"/>
          </p:nvPr>
        </p:nvSpPr>
        <p:spPr>
          <a:xfrm>
            <a:off x="598156" y="2204864"/>
            <a:ext cx="4040188" cy="3951288"/>
          </a:xfrm>
        </p:spPr>
        <p:txBody>
          <a:bodyPr/>
          <a:lstStyle/>
          <a:p>
            <a:r>
              <a:rPr lang="en-GB" dirty="0"/>
              <a:t> </a:t>
            </a:r>
          </a:p>
        </p:txBody>
      </p:sp>
      <p:sp>
        <p:nvSpPr>
          <p:cNvPr id="5" name="Text Placeholder 4"/>
          <p:cNvSpPr>
            <a:spLocks noGrp="1"/>
          </p:cNvSpPr>
          <p:nvPr>
            <p:ph type="body" sz="quarter" idx="3"/>
          </p:nvPr>
        </p:nvSpPr>
        <p:spPr>
          <a:xfrm>
            <a:off x="4644008" y="1340768"/>
            <a:ext cx="4041775" cy="639762"/>
          </a:xfrm>
        </p:spPr>
        <p:txBody>
          <a:bodyPr>
            <a:normAutofit fontScale="92500" lnSpcReduction="20000"/>
          </a:bodyPr>
          <a:lstStyle/>
          <a:p>
            <a:r>
              <a:rPr lang="en-GB" dirty="0"/>
              <a:t> Hazards Analysis and Critical Control Points  (HACCP)</a:t>
            </a:r>
          </a:p>
        </p:txBody>
      </p:sp>
      <p:sp>
        <p:nvSpPr>
          <p:cNvPr id="6" name="Content Placeholder 5"/>
          <p:cNvSpPr>
            <a:spLocks noGrp="1"/>
          </p:cNvSpPr>
          <p:nvPr>
            <p:ph sz="quarter" idx="4"/>
          </p:nvPr>
        </p:nvSpPr>
        <p:spPr>
          <a:xfrm>
            <a:off x="4644008" y="2159428"/>
            <a:ext cx="4041775" cy="3951288"/>
          </a:xfrm>
        </p:spPr>
        <p:txBody>
          <a:bodyPr/>
          <a:lstStyle/>
          <a:p>
            <a:pPr marL="0" indent="0">
              <a:buNone/>
            </a:pPr>
            <a:r>
              <a:rPr lang="en-GB" dirty="0"/>
              <a:t>From the purchase of the ingredients  to make the pie……</a:t>
            </a:r>
          </a:p>
          <a:p>
            <a:pPr marL="0" indent="0">
              <a:buNone/>
            </a:pPr>
            <a:endParaRPr lang="en-GB" dirty="0"/>
          </a:p>
          <a:p>
            <a:endParaRPr lang="en-GB" dirty="0"/>
          </a:p>
          <a:p>
            <a:endParaRPr lang="en-GB" dirty="0"/>
          </a:p>
          <a:p>
            <a:pPr marL="0" indent="0">
              <a:buNone/>
            </a:pPr>
            <a:r>
              <a:rPr lang="en-GB" dirty="0"/>
              <a:t>…..to the eating of the finished pie.  </a:t>
            </a:r>
          </a:p>
        </p:txBody>
      </p:sp>
      <p:pic>
        <p:nvPicPr>
          <p:cNvPr id="9221"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t="15392" r="3681"/>
          <a:stretch/>
        </p:blipFill>
        <p:spPr bwMode="auto">
          <a:xfrm>
            <a:off x="5724128" y="2996952"/>
            <a:ext cx="2358143" cy="16981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873" y="1675155"/>
            <a:ext cx="3960440" cy="2643594"/>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922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5301208"/>
            <a:ext cx="3240360" cy="1104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5444525"/>
            <a:ext cx="22733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03617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Dry Storage in Schools  </a:t>
            </a:r>
          </a:p>
        </p:txBody>
      </p:sp>
      <p:sp>
        <p:nvSpPr>
          <p:cNvPr id="3" name="Content Placeholder 2"/>
          <p:cNvSpPr>
            <a:spLocks noGrp="1"/>
          </p:cNvSpPr>
          <p:nvPr>
            <p:ph idx="1"/>
          </p:nvPr>
        </p:nvSpPr>
        <p:spPr>
          <a:xfrm>
            <a:off x="467544" y="1502288"/>
            <a:ext cx="8229600" cy="4525963"/>
          </a:xfrm>
        </p:spPr>
        <p:txBody>
          <a:bodyPr/>
          <a:lstStyle/>
          <a:p>
            <a:pPr marL="0" indent="0">
              <a:buNone/>
            </a:pPr>
            <a:r>
              <a:rPr lang="en-GB" b="1" dirty="0"/>
              <a:t>How do you store dry goods? </a:t>
            </a:r>
          </a:p>
          <a:p>
            <a:pPr marL="0" indent="0">
              <a:buNone/>
            </a:pPr>
            <a:r>
              <a:rPr lang="en-GB" dirty="0"/>
              <a:t>Flour, sugar, spices, flavourings etc. </a:t>
            </a:r>
          </a:p>
          <a:p>
            <a:pPr marL="0" indent="0">
              <a:buNone/>
            </a:pPr>
            <a:r>
              <a:rPr lang="en-GB" dirty="0">
                <a:solidFill>
                  <a:srgbClr val="FF0000"/>
                </a:solidFill>
              </a:rPr>
              <a:t>Best before dates??</a:t>
            </a:r>
            <a:r>
              <a:rPr lang="en-GB" dirty="0"/>
              <a:t> </a:t>
            </a:r>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928" t="5813" r="7562"/>
          <a:stretch/>
        </p:blipFill>
        <p:spPr bwMode="auto">
          <a:xfrm>
            <a:off x="2242903" y="3515139"/>
            <a:ext cx="1831249" cy="2596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3268279"/>
            <a:ext cx="1808567" cy="2830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4368" y="4406356"/>
            <a:ext cx="722055" cy="1532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288" y="4406356"/>
            <a:ext cx="631013" cy="1532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48844" y="3611387"/>
            <a:ext cx="1342309" cy="25272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20" name="Picture 8"/>
          <p:cNvPicPr>
            <a:picLocks noChangeAspect="1" noChangeArrowheads="1"/>
          </p:cNvPicPr>
          <p:nvPr/>
        </p:nvPicPr>
        <p:blipFill rotWithShape="1">
          <a:blip r:embed="rId7">
            <a:extLst>
              <a:ext uri="{28A0092B-C50C-407E-A947-70E740481C1C}">
                <a14:useLocalDpi xmlns:a14="http://schemas.microsoft.com/office/drawing/2010/main" val="0"/>
              </a:ext>
            </a:extLst>
          </a:blip>
          <a:srcRect b="3954"/>
          <a:stretch/>
        </p:blipFill>
        <p:spPr bwMode="auto">
          <a:xfrm>
            <a:off x="5076056" y="3634714"/>
            <a:ext cx="1102450" cy="23863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21"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28986" y="3628986"/>
            <a:ext cx="1001855" cy="2368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22"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29913" y="1196752"/>
            <a:ext cx="22733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68297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Use by and best before ….   </a:t>
            </a:r>
          </a:p>
        </p:txBody>
      </p:sp>
      <p:pic>
        <p:nvPicPr>
          <p:cNvPr id="10246"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l="9912"/>
          <a:stretch/>
        </p:blipFill>
        <p:spPr bwMode="auto">
          <a:xfrm>
            <a:off x="384650" y="1772816"/>
            <a:ext cx="4369512" cy="2952328"/>
          </a:xfrm>
          <a:prstGeom prst="rect">
            <a:avLst/>
          </a:prstGeom>
          <a:noFill/>
          <a:ln w="9525">
            <a:solidFill>
              <a:schemeClr val="tx1">
                <a:lumMod val="75000"/>
                <a:lumOff val="2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1126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932040" y="1772816"/>
            <a:ext cx="3947220" cy="2978357"/>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5445224"/>
            <a:ext cx="22733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88490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Eggs -  Best before date.  </a:t>
            </a:r>
          </a:p>
        </p:txBody>
      </p:sp>
      <p:pic>
        <p:nvPicPr>
          <p:cNvPr id="10248" name="Picture 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772816"/>
            <a:ext cx="8789367"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84434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Checking Food is Cooked. </a:t>
            </a:r>
          </a:p>
        </p:txBody>
      </p:sp>
      <p:sp>
        <p:nvSpPr>
          <p:cNvPr id="5" name="Content Placeholder 4"/>
          <p:cNvSpPr>
            <a:spLocks noGrp="1"/>
          </p:cNvSpPr>
          <p:nvPr>
            <p:ph idx="1"/>
          </p:nvPr>
        </p:nvSpPr>
        <p:spPr/>
        <p:txBody>
          <a:bodyPr>
            <a:normAutofit lnSpcReduction="10000"/>
          </a:bodyPr>
          <a:lstStyle/>
          <a:p>
            <a:pPr marL="0" indent="0">
              <a:buNone/>
            </a:pPr>
            <a:r>
              <a:rPr lang="en-GB" b="1" dirty="0">
                <a:solidFill>
                  <a:srgbClr val="00B050"/>
                </a:solidFill>
              </a:rPr>
              <a:t>Meat/Chicken products </a:t>
            </a:r>
            <a:r>
              <a:rPr lang="en-GB" dirty="0"/>
              <a:t>-  </a:t>
            </a:r>
          </a:p>
          <a:p>
            <a:pPr marL="0" indent="0">
              <a:buNone/>
            </a:pPr>
            <a:endParaRPr lang="en-GB" dirty="0"/>
          </a:p>
          <a:p>
            <a:pPr marL="0" indent="0">
              <a:buNone/>
            </a:pPr>
            <a:endParaRPr lang="en-GB" dirty="0"/>
          </a:p>
          <a:p>
            <a:pPr marL="0" indent="0">
              <a:buNone/>
            </a:pPr>
            <a:r>
              <a:rPr lang="en-GB" dirty="0"/>
              <a:t>Visual checks </a:t>
            </a:r>
          </a:p>
          <a:p>
            <a:pPr marL="0" indent="0">
              <a:buNone/>
            </a:pPr>
            <a:endParaRPr lang="en-GB" dirty="0"/>
          </a:p>
          <a:p>
            <a:pPr marL="0" indent="0">
              <a:buNone/>
            </a:pPr>
            <a:endParaRPr lang="en-GB" dirty="0"/>
          </a:p>
          <a:p>
            <a:pPr marL="0" indent="0">
              <a:buNone/>
            </a:pPr>
            <a:endParaRPr lang="en-GB" dirty="0"/>
          </a:p>
          <a:p>
            <a:pPr marL="0" indent="0">
              <a:buNone/>
            </a:pPr>
            <a:r>
              <a:rPr lang="en-GB" dirty="0"/>
              <a:t>Temperature probes checks.  </a:t>
            </a:r>
          </a:p>
        </p:txBody>
      </p:sp>
      <p:pic>
        <p:nvPicPr>
          <p:cNvPr id="2150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070" r="4350" b="4281"/>
          <a:stretch/>
        </p:blipFill>
        <p:spPr bwMode="auto">
          <a:xfrm>
            <a:off x="2915816" y="2036643"/>
            <a:ext cx="2667067" cy="21118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5445224"/>
            <a:ext cx="22733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0890" y="2708920"/>
            <a:ext cx="2376264" cy="2444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49034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a:t>Reheating food prepared at school. </a:t>
            </a:r>
          </a:p>
        </p:txBody>
      </p:sp>
      <p:sp>
        <p:nvSpPr>
          <p:cNvPr id="7" name="TextBox 6"/>
          <p:cNvSpPr txBox="1"/>
          <p:nvPr/>
        </p:nvSpPr>
        <p:spPr>
          <a:xfrm>
            <a:off x="-15957" y="1233370"/>
            <a:ext cx="9144000" cy="646331"/>
          </a:xfrm>
          <a:prstGeom prst="rect">
            <a:avLst/>
          </a:prstGeom>
          <a:noFill/>
        </p:spPr>
        <p:txBody>
          <a:bodyPr wrap="square" rtlCol="0">
            <a:spAutoFit/>
          </a:bodyPr>
          <a:lstStyle/>
          <a:p>
            <a:pPr algn="ctr"/>
            <a:r>
              <a:rPr lang="en-GB" sz="3600" b="1" dirty="0">
                <a:solidFill>
                  <a:srgbClr val="00B050"/>
                </a:solidFill>
              </a:rPr>
              <a:t>Instructions for reheating? </a:t>
            </a:r>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6489" y="2132856"/>
            <a:ext cx="5731021" cy="378956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74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4505" y="6021288"/>
            <a:ext cx="1890713"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7633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28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a:extLst>
              <a:ext uri="{FF2B5EF4-FFF2-40B4-BE49-F238E27FC236}">
                <a16:creationId xmlns:a16="http://schemas.microsoft.com/office/drawing/2014/main" id="{BA1F2BD1-A463-47A3-82FA-413D51888097}"/>
              </a:ext>
            </a:extLst>
          </p:cNvPr>
          <p:cNvSpPr txBox="1"/>
          <p:nvPr/>
        </p:nvSpPr>
        <p:spPr>
          <a:xfrm>
            <a:off x="1043608" y="5013176"/>
            <a:ext cx="2448272" cy="646331"/>
          </a:xfrm>
          <a:prstGeom prst="rect">
            <a:avLst/>
          </a:prstGeom>
          <a:noFill/>
        </p:spPr>
        <p:txBody>
          <a:bodyPr wrap="square" rtlCol="0">
            <a:spAutoFit/>
          </a:bodyPr>
          <a:lstStyle/>
          <a:p>
            <a:r>
              <a:rPr lang="en-GB" b="1" dirty="0"/>
              <a:t>A modern food room layout</a:t>
            </a:r>
          </a:p>
        </p:txBody>
      </p:sp>
    </p:spTree>
    <p:extLst>
      <p:ext uri="{BB962C8B-B14F-4D97-AF65-F5344CB8AC3E}">
        <p14:creationId xmlns:p14="http://schemas.microsoft.com/office/powerpoint/2010/main" val="39958499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Task </a:t>
            </a:r>
          </a:p>
        </p:txBody>
      </p:sp>
      <p:sp>
        <p:nvSpPr>
          <p:cNvPr id="3" name="Content Placeholder 2"/>
          <p:cNvSpPr>
            <a:spLocks noGrp="1"/>
          </p:cNvSpPr>
          <p:nvPr>
            <p:ph idx="1"/>
          </p:nvPr>
        </p:nvSpPr>
        <p:spPr>
          <a:xfrm>
            <a:off x="395536" y="1075432"/>
            <a:ext cx="8229600" cy="4525963"/>
          </a:xfrm>
        </p:spPr>
        <p:txBody>
          <a:bodyPr/>
          <a:lstStyle/>
          <a:p>
            <a:pPr marL="0" indent="0">
              <a:buNone/>
            </a:pPr>
            <a:r>
              <a:rPr lang="en-GB" dirty="0"/>
              <a:t>4a  Set up a safe taste test. </a:t>
            </a:r>
          </a:p>
          <a:p>
            <a:pPr marL="0" indent="0">
              <a:buNone/>
            </a:pPr>
            <a:r>
              <a:rPr lang="en-GB" dirty="0"/>
              <a:t>4b  Prepare the Risk Assessment for the activity. </a:t>
            </a:r>
          </a:p>
        </p:txBody>
      </p:sp>
      <p:pic>
        <p:nvPicPr>
          <p:cNvPr id="225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5583031"/>
            <a:ext cx="1890713"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855" t="2417"/>
          <a:stretch/>
        </p:blipFill>
        <p:spPr bwMode="auto">
          <a:xfrm>
            <a:off x="1043608" y="2438400"/>
            <a:ext cx="4593704" cy="36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4333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116632"/>
            <a:ext cx="9137114" cy="69032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7A20F08E-E8B3-455D-B218-CEF2586221A2}"/>
              </a:ext>
            </a:extLst>
          </p:cNvPr>
          <p:cNvSpPr txBox="1"/>
          <p:nvPr/>
        </p:nvSpPr>
        <p:spPr>
          <a:xfrm>
            <a:off x="107504" y="3429000"/>
            <a:ext cx="2448272" cy="646331"/>
          </a:xfrm>
          <a:prstGeom prst="rect">
            <a:avLst/>
          </a:prstGeom>
          <a:noFill/>
        </p:spPr>
        <p:txBody>
          <a:bodyPr wrap="square" rtlCol="0">
            <a:spAutoFit/>
          </a:bodyPr>
          <a:lstStyle/>
          <a:p>
            <a:r>
              <a:rPr lang="en-GB" b="1" dirty="0"/>
              <a:t>A more traditional</a:t>
            </a:r>
          </a:p>
          <a:p>
            <a:r>
              <a:rPr lang="en-GB" b="1" dirty="0"/>
              <a:t>food room layout</a:t>
            </a:r>
          </a:p>
        </p:txBody>
      </p:sp>
    </p:spTree>
    <p:extLst>
      <p:ext uri="{BB962C8B-B14F-4D97-AF65-F5344CB8AC3E}">
        <p14:creationId xmlns:p14="http://schemas.microsoft.com/office/powerpoint/2010/main" val="1528490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819" t="-133" r="8145" b="1"/>
          <a:stretch/>
        </p:blipFill>
        <p:spPr bwMode="auto">
          <a:xfrm>
            <a:off x="-35506" y="-129108"/>
            <a:ext cx="9316144" cy="6987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DDC3A796-2404-4771-BD32-7EBF86636A27}"/>
              </a:ext>
            </a:extLst>
          </p:cNvPr>
          <p:cNvSpPr txBox="1"/>
          <p:nvPr/>
        </p:nvSpPr>
        <p:spPr>
          <a:xfrm>
            <a:off x="1259632" y="5445224"/>
            <a:ext cx="2448272" cy="923330"/>
          </a:xfrm>
          <a:prstGeom prst="rect">
            <a:avLst/>
          </a:prstGeom>
          <a:noFill/>
        </p:spPr>
        <p:txBody>
          <a:bodyPr wrap="square" rtlCol="0">
            <a:spAutoFit/>
          </a:bodyPr>
          <a:lstStyle/>
          <a:p>
            <a:r>
              <a:rPr lang="en-GB" b="1" dirty="0">
                <a:solidFill>
                  <a:schemeClr val="bg1"/>
                </a:solidFill>
              </a:rPr>
              <a:t>Another more traditional</a:t>
            </a:r>
          </a:p>
          <a:p>
            <a:r>
              <a:rPr lang="en-GB" b="1" dirty="0">
                <a:solidFill>
                  <a:schemeClr val="bg1"/>
                </a:solidFill>
              </a:rPr>
              <a:t>food room layout</a:t>
            </a:r>
          </a:p>
        </p:txBody>
      </p:sp>
    </p:spTree>
    <p:extLst>
      <p:ext uri="{BB962C8B-B14F-4D97-AF65-F5344CB8AC3E}">
        <p14:creationId xmlns:p14="http://schemas.microsoft.com/office/powerpoint/2010/main" val="2315015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34" y="0"/>
            <a:ext cx="9166834"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0491DAA9-12D9-4330-B09C-342718660484}"/>
              </a:ext>
            </a:extLst>
          </p:cNvPr>
          <p:cNvSpPr txBox="1"/>
          <p:nvPr/>
        </p:nvSpPr>
        <p:spPr>
          <a:xfrm>
            <a:off x="1619672" y="1916832"/>
            <a:ext cx="2448272" cy="646331"/>
          </a:xfrm>
          <a:prstGeom prst="rect">
            <a:avLst/>
          </a:prstGeom>
          <a:noFill/>
        </p:spPr>
        <p:txBody>
          <a:bodyPr wrap="square" rtlCol="0">
            <a:spAutoFit/>
          </a:bodyPr>
          <a:lstStyle/>
          <a:p>
            <a:r>
              <a:rPr lang="en-GB" b="1" dirty="0"/>
              <a:t>A refurbished</a:t>
            </a:r>
          </a:p>
          <a:p>
            <a:r>
              <a:rPr lang="en-GB" b="1" dirty="0"/>
              <a:t>food room layout</a:t>
            </a:r>
          </a:p>
        </p:txBody>
      </p:sp>
    </p:spTree>
    <p:extLst>
      <p:ext uri="{BB962C8B-B14F-4D97-AF65-F5344CB8AC3E}">
        <p14:creationId xmlns:p14="http://schemas.microsoft.com/office/powerpoint/2010/main" val="2499392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food tech room 2.jpg"/>
          <p:cNvPicPr>
            <a:picLocks noChangeAspect="1"/>
          </p:cNvPicPr>
          <p:nvPr/>
        </p:nvPicPr>
        <p:blipFill>
          <a:blip r:embed="rId2" cstate="print"/>
          <a:stretch>
            <a:fillRect/>
          </a:stretch>
        </p:blipFill>
        <p:spPr>
          <a:xfrm>
            <a:off x="4672684" y="476672"/>
            <a:ext cx="4375956" cy="2060848"/>
          </a:xfrm>
          <a:prstGeom prst="rect">
            <a:avLst/>
          </a:prstGeom>
          <a:ln>
            <a:noFill/>
          </a:ln>
          <a:effectLst>
            <a:softEdge rad="112500"/>
          </a:effectLst>
        </p:spPr>
      </p:pic>
      <p:pic>
        <p:nvPicPr>
          <p:cNvPr id="4" name="Picture 3" descr="a food tech room 3.jpg"/>
          <p:cNvPicPr>
            <a:picLocks noChangeAspect="1"/>
          </p:cNvPicPr>
          <p:nvPr/>
        </p:nvPicPr>
        <p:blipFill>
          <a:blip r:embed="rId3" cstate="print"/>
          <a:stretch>
            <a:fillRect/>
          </a:stretch>
        </p:blipFill>
        <p:spPr>
          <a:xfrm>
            <a:off x="153961" y="1439483"/>
            <a:ext cx="4464496" cy="2970919"/>
          </a:xfrm>
          <a:prstGeom prst="rect">
            <a:avLst/>
          </a:prstGeom>
          <a:ln>
            <a:noFill/>
          </a:ln>
          <a:effectLst>
            <a:softEdge rad="112500"/>
          </a:effectLst>
        </p:spPr>
      </p:pic>
      <p:pic>
        <p:nvPicPr>
          <p:cNvPr id="114693" name="Picture 4" descr="a food tech room 6.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3961" y="4563628"/>
            <a:ext cx="2592387"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5" name="Picture 6" descr="a food tech room 4.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987824" y="4681102"/>
            <a:ext cx="2374900" cy="152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5986" y="2926567"/>
            <a:ext cx="3140769" cy="26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67543" y="476672"/>
            <a:ext cx="4175119" cy="769441"/>
          </a:xfrm>
          <a:prstGeom prst="rect">
            <a:avLst/>
          </a:prstGeom>
          <a:noFill/>
        </p:spPr>
        <p:txBody>
          <a:bodyPr wrap="square" rtlCol="0">
            <a:spAutoFit/>
          </a:bodyPr>
          <a:lstStyle/>
          <a:p>
            <a:r>
              <a:rPr lang="en-GB" sz="4400" b="1" dirty="0">
                <a:latin typeface="Calibri" panose="020F0502020204030204" pitchFamily="34" charset="0"/>
              </a:rPr>
              <a:t>Fixed Equipment </a:t>
            </a:r>
          </a:p>
        </p:txBody>
      </p:sp>
    </p:spTree>
    <p:extLst>
      <p:ext uri="{BB962C8B-B14F-4D97-AF65-F5344CB8AC3E}">
        <p14:creationId xmlns:p14="http://schemas.microsoft.com/office/powerpoint/2010/main" val="32155711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2532</TotalTime>
  <Words>1833</Words>
  <Application>Microsoft Office PowerPoint</Application>
  <PresentationFormat>On-screen Show (4:3)</PresentationFormat>
  <Paragraphs>276</Paragraphs>
  <Slides>50</Slides>
  <Notes>9</Notes>
  <HiddenSlides>0</HiddenSlides>
  <MMClips>0</MMClips>
  <ScaleCrop>false</ScaleCrop>
  <HeadingPairs>
    <vt:vector size="6" baseType="variant">
      <vt:variant>
        <vt:lpstr>Fonts Used</vt:lpstr>
      </vt:variant>
      <vt:variant>
        <vt:i4>7</vt:i4>
      </vt:variant>
      <vt:variant>
        <vt:lpstr>Theme</vt:lpstr>
      </vt:variant>
      <vt:variant>
        <vt:i4>11</vt:i4>
      </vt:variant>
      <vt:variant>
        <vt:lpstr>Slide Titles</vt:lpstr>
      </vt:variant>
      <vt:variant>
        <vt:i4>50</vt:i4>
      </vt:variant>
    </vt:vector>
  </HeadingPairs>
  <TitlesOfParts>
    <vt:vector size="68" baseType="lpstr">
      <vt:lpstr>Arial</vt:lpstr>
      <vt:lpstr>Arial Rounded MT Bold</vt:lpstr>
      <vt:lpstr>Calibri</vt:lpstr>
      <vt:lpstr>Century Gothic</vt:lpstr>
      <vt:lpstr>Tahoma</vt:lpstr>
      <vt:lpstr>Times</vt:lpstr>
      <vt:lpstr>Wingdings</vt:lpstr>
      <vt:lpstr>Office Theme</vt:lpstr>
      <vt:lpstr>Default Design</vt:lpstr>
      <vt:lpstr>1_Default Design</vt:lpstr>
      <vt:lpstr>2_Default Design</vt:lpstr>
      <vt:lpstr>4_Default Design</vt:lpstr>
      <vt:lpstr>6_Default Design</vt:lpstr>
      <vt:lpstr>7_Default Design</vt:lpstr>
      <vt:lpstr>8_Default Design</vt:lpstr>
      <vt:lpstr>9_Default Design</vt:lpstr>
      <vt:lpstr>10_Default Design</vt:lpstr>
      <vt:lpstr>1_Office Theme</vt:lpstr>
      <vt:lpstr>Specialist Extension Level   Secondary Food  Health and Safety (SFHS)   </vt:lpstr>
      <vt:lpstr>PowerPoint Presentation</vt:lpstr>
      <vt:lpstr>  What is required for  SFHS  certificate?</vt:lpstr>
      <vt:lpstr>Fixed equipment and the environment</vt:lpstr>
      <vt:lpstr>PowerPoint Presentation</vt:lpstr>
      <vt:lpstr>PowerPoint Presentation</vt:lpstr>
      <vt:lpstr>PowerPoint Presentation</vt:lpstr>
      <vt:lpstr>PowerPoint Presentation</vt:lpstr>
      <vt:lpstr>PowerPoint Presentation</vt:lpstr>
      <vt:lpstr>Drinking water in a food room </vt:lpstr>
      <vt:lpstr>PowerPoint Presentation</vt:lpstr>
      <vt:lpstr>PowerPoint Presentation</vt:lpstr>
      <vt:lpstr>Training students in risk assessment.                   When and how? </vt:lpstr>
      <vt:lpstr> Teaching and Learning Strategies  </vt:lpstr>
      <vt:lpstr>PowerPoint Presentation</vt:lpstr>
      <vt:lpstr>Why maintenance is important? </vt:lpstr>
      <vt:lpstr>Portable Appliance Testing (PAT)</vt:lpstr>
      <vt:lpstr>PowerPoint Presentation</vt:lpstr>
      <vt:lpstr>When to clean?</vt:lpstr>
      <vt:lpstr>Cleaning Materials </vt:lpstr>
      <vt:lpstr>COSHH Data Sheets </vt:lpstr>
      <vt:lpstr>PowerPoint Presentation</vt:lpstr>
      <vt:lpstr> Cleaning Schedules </vt:lpstr>
      <vt:lpstr>PowerPoint Presentation</vt:lpstr>
      <vt:lpstr>Small portable equipment  </vt:lpstr>
      <vt:lpstr>Task 2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Temperature control contamination and allergies  </vt:lpstr>
      <vt:lpstr>Chilled Storage  - Fridges </vt:lpstr>
      <vt:lpstr>Storage of high risk foods in school</vt:lpstr>
      <vt:lpstr>Frozen Storage</vt:lpstr>
      <vt:lpstr>Chopping Boards </vt:lpstr>
      <vt:lpstr>Allergens - 14 </vt:lpstr>
      <vt:lpstr>Allergens </vt:lpstr>
      <vt:lpstr>Allergens  If an allergic reaction is going to happen in a school it will almost certainly be in the dining area or the food room.  The student may have forgotten to bring their epi-pen.  Where does your school keep the spares?  The school office?  The first aid room?   Not a good idea!  Why can you not be trusted to keep it under lock and key in the food room?  Epi-pens cannot kill and you are already trusted with a lot of sharp knives.  </vt:lpstr>
      <vt:lpstr>Ingredients in schools </vt:lpstr>
      <vt:lpstr>Safety in Food Technology</vt:lpstr>
      <vt:lpstr>Task  A Day the Life of a Shepherds Pie’</vt:lpstr>
      <vt:lpstr>Dry Storage in Schools  </vt:lpstr>
      <vt:lpstr>Use by and best before ….   </vt:lpstr>
      <vt:lpstr>Eggs -  Best before date.  </vt:lpstr>
      <vt:lpstr>Checking Food is Cooked. </vt:lpstr>
      <vt:lpstr>Reheating food prepared at school. </vt:lpstr>
      <vt:lpstr> Task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Specialist Extension Level   Secondary Food  Health and Safety (SFHS)</dc:title>
  <dc:creator>User1</dc:creator>
  <cp:lastModifiedBy>Jeff Knox</cp:lastModifiedBy>
  <cp:revision>86</cp:revision>
  <cp:lastPrinted>2017-02-28T09:04:05Z</cp:lastPrinted>
  <dcterms:created xsi:type="dcterms:W3CDTF">2016-03-01T13:46:06Z</dcterms:created>
  <dcterms:modified xsi:type="dcterms:W3CDTF">2021-02-13T14:02:21Z</dcterms:modified>
</cp:coreProperties>
</file>